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3"/>
  </p:notesMasterIdLst>
  <p:sldIdLst>
    <p:sldId id="362" r:id="rId2"/>
    <p:sldId id="589" r:id="rId3"/>
    <p:sldId id="1414" r:id="rId4"/>
    <p:sldId id="278" r:id="rId5"/>
    <p:sldId id="279" r:id="rId6"/>
    <p:sldId id="1402" r:id="rId7"/>
    <p:sldId id="1403" r:id="rId8"/>
    <p:sldId id="531" r:id="rId9"/>
    <p:sldId id="1404" r:id="rId10"/>
    <p:sldId id="1405" r:id="rId11"/>
    <p:sldId id="1415" r:id="rId12"/>
    <p:sldId id="1416" r:id="rId13"/>
    <p:sldId id="1417" r:id="rId14"/>
    <p:sldId id="1408" r:id="rId15"/>
    <p:sldId id="1409" r:id="rId16"/>
    <p:sldId id="507" r:id="rId17"/>
    <p:sldId id="291" r:id="rId18"/>
    <p:sldId id="1406" r:id="rId19"/>
    <p:sldId id="1419" r:id="rId20"/>
    <p:sldId id="1470" r:id="rId21"/>
    <p:sldId id="1471" r:id="rId22"/>
    <p:sldId id="1474" r:id="rId23"/>
    <p:sldId id="1473" r:id="rId24"/>
    <p:sldId id="257" r:id="rId25"/>
    <p:sldId id="1453" r:id="rId26"/>
    <p:sldId id="1454" r:id="rId27"/>
    <p:sldId id="1456" r:id="rId28"/>
    <p:sldId id="1429" r:id="rId29"/>
    <p:sldId id="1455" r:id="rId30"/>
    <p:sldId id="1475" r:id="rId31"/>
    <p:sldId id="1430" r:id="rId32"/>
    <p:sldId id="1458" r:id="rId33"/>
    <p:sldId id="1477" r:id="rId34"/>
    <p:sldId id="1457" r:id="rId35"/>
    <p:sldId id="1476" r:id="rId36"/>
    <p:sldId id="1420" r:id="rId37"/>
    <p:sldId id="1459" r:id="rId38"/>
    <p:sldId id="1431" r:id="rId39"/>
    <p:sldId id="1432" r:id="rId40"/>
    <p:sldId id="1433" r:id="rId41"/>
    <p:sldId id="1434" r:id="rId42"/>
    <p:sldId id="1483" r:id="rId43"/>
    <p:sldId id="1467" r:id="rId44"/>
    <p:sldId id="1435" r:id="rId45"/>
    <p:sldId id="1478" r:id="rId46"/>
    <p:sldId id="1436" r:id="rId47"/>
    <p:sldId id="1479" r:id="rId48"/>
    <p:sldId id="1442" r:id="rId49"/>
    <p:sldId id="1443" r:id="rId50"/>
    <p:sldId id="1445" r:id="rId51"/>
    <p:sldId id="1444" r:id="rId52"/>
    <p:sldId id="1447" r:id="rId53"/>
    <p:sldId id="1446" r:id="rId54"/>
    <p:sldId id="1438" r:id="rId55"/>
    <p:sldId id="1439" r:id="rId56"/>
    <p:sldId id="1468" r:id="rId57"/>
    <p:sldId id="1469" r:id="rId58"/>
    <p:sldId id="1448" r:id="rId59"/>
    <p:sldId id="1449" r:id="rId60"/>
    <p:sldId id="1450" r:id="rId61"/>
    <p:sldId id="1451" r:id="rId62"/>
    <p:sldId id="1452" r:id="rId63"/>
    <p:sldId id="1463" r:id="rId64"/>
    <p:sldId id="1460" r:id="rId65"/>
    <p:sldId id="1464" r:id="rId66"/>
    <p:sldId id="1466" r:id="rId67"/>
    <p:sldId id="1465" r:id="rId68"/>
    <p:sldId id="1440" r:id="rId69"/>
    <p:sldId id="1480" r:id="rId70"/>
    <p:sldId id="1441" r:id="rId71"/>
    <p:sldId id="283" r:id="rId7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81"/>
  </p:normalViewPr>
  <p:slideViewPr>
    <p:cSldViewPr snapToGrid="0" snapToObjects="1">
      <p:cViewPr varScale="1">
        <p:scale>
          <a:sx n="78" d="100"/>
          <a:sy n="78" d="100"/>
        </p:scale>
        <p:origin x="1594"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png>
</file>

<file path=ppt/media/image30.png>
</file>

<file path=ppt/media/image31.png>
</file>

<file path=ppt/media/image32.png>
</file>

<file path=ppt/media/image33.jpeg>
</file>

<file path=ppt/media/image34.gif>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CC062D-C8DB-2A4A-B1A7-0AD3FE4DBA82}" type="datetimeFigureOut">
              <a:rPr lang="en-US" smtClean="0"/>
              <a:t>10-Nov-25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8CEF3D-1BD8-EF45-8372-302ACBADCCC7}" type="slidenum">
              <a:rPr lang="en-US" smtClean="0"/>
              <a:t>‹#›</a:t>
            </a:fld>
            <a:endParaRPr lang="en-US"/>
          </a:p>
        </p:txBody>
      </p:sp>
    </p:spTree>
    <p:extLst>
      <p:ext uri="{BB962C8B-B14F-4D97-AF65-F5344CB8AC3E}">
        <p14:creationId xmlns:p14="http://schemas.microsoft.com/office/powerpoint/2010/main" val="2860088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35F52E-BA8C-4FAB-BCFA-C67A14D9CE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26369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2425D3-3439-404A-93A1-697D43ECE8AA}" type="slidenum">
              <a:rPr lang="en-IN" smtClean="0"/>
              <a:pPr/>
              <a:t>3</a:t>
            </a:fld>
            <a:endParaRPr lang="en-IN"/>
          </a:p>
        </p:txBody>
      </p:sp>
    </p:spTree>
    <p:extLst>
      <p:ext uri="{BB962C8B-B14F-4D97-AF65-F5344CB8AC3E}">
        <p14:creationId xmlns:p14="http://schemas.microsoft.com/office/powerpoint/2010/main" val="514801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10-Nov-25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10-Nov-25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10-Nov-25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10-Nov-25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10-Nov-25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10-Nov-25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10-Nov-25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10-Nov-25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10-Nov-25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10-Nov-25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10-Nov-25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10-Nov-25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4.gif"/></Relationships>
</file>

<file path=ppt/slides/_rels/slide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60938" y="1066800"/>
            <a:ext cx="7149662" cy="1035050"/>
          </a:xfrm>
        </p:spPr>
        <p:style>
          <a:lnRef idx="2">
            <a:schemeClr val="accent5"/>
          </a:lnRef>
          <a:fillRef idx="1">
            <a:schemeClr val="lt1"/>
          </a:fillRef>
          <a:effectRef idx="0">
            <a:schemeClr val="accent5"/>
          </a:effectRef>
          <a:fontRef idx="minor">
            <a:schemeClr val="dk1"/>
          </a:fontRef>
        </p:style>
        <p:txBody>
          <a:bodyPr anchor="ctr" anchorCtr="0">
            <a:normAutofit/>
          </a:bodyPr>
          <a:lstStyle/>
          <a:p>
            <a:pPr lvl="0">
              <a:defRPr/>
            </a:pPr>
            <a:r>
              <a:rPr lang="en-IN" sz="2800" dirty="0">
                <a:solidFill>
                  <a:schemeClr val="tx1"/>
                </a:solidFill>
              </a:rPr>
              <a:t>High Performance Computing </a:t>
            </a:r>
            <a:endParaRPr lang="en-US" sz="2800" dirty="0">
              <a:solidFill>
                <a:schemeClr val="tx1"/>
              </a:solidFill>
            </a:endParaRPr>
          </a:p>
        </p:txBody>
      </p:sp>
      <p:sp>
        <p:nvSpPr>
          <p:cNvPr id="6" name="Subtitle 2"/>
          <p:cNvSpPr txBox="1">
            <a:spLocks/>
          </p:cNvSpPr>
          <p:nvPr/>
        </p:nvSpPr>
        <p:spPr>
          <a:xfrm>
            <a:off x="5791200" y="3962400"/>
            <a:ext cx="3048000" cy="17526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dirty="0">
                <a:ln>
                  <a:noFill/>
                </a:ln>
                <a:solidFill>
                  <a:prstClr val="black"/>
                </a:solidFill>
                <a:effectLst/>
                <a:uLnTx/>
                <a:uFillTx/>
                <a:latin typeface="Calibri"/>
                <a:ea typeface="+mn-ea"/>
                <a:cs typeface="+mn-cs"/>
              </a:rPr>
              <a:t>Mr. </a:t>
            </a:r>
            <a:r>
              <a:rPr lang="en-US" sz="2400" dirty="0" err="1">
                <a:solidFill>
                  <a:prstClr val="black"/>
                </a:solidFill>
                <a:latin typeface="Calibri"/>
              </a:rPr>
              <a:t>Tushar</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Assistant Professor</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Department of </a:t>
            </a:r>
            <a:r>
              <a:rPr lang="en-US" sz="2400" noProof="0" dirty="0">
                <a:solidFill>
                  <a:prstClr val="black"/>
                </a:solidFill>
                <a:latin typeface="Calibri"/>
              </a:rPr>
              <a:t>CS</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 name="Slide Number Placeholder 9"/>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12" name="Subtitle 2"/>
          <p:cNvSpPr txBox="1">
            <a:spLocks/>
          </p:cNvSpPr>
          <p:nvPr/>
        </p:nvSpPr>
        <p:spPr>
          <a:xfrm>
            <a:off x="152400" y="2971800"/>
            <a:ext cx="2057400" cy="5334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0" i="0" u="none" strike="noStrike" kern="1200" cap="none" spc="0" normalizeH="0" baseline="0" noProof="0" dirty="0">
                <a:ln>
                  <a:noFill/>
                </a:ln>
                <a:solidFill>
                  <a:prstClr val="black"/>
                </a:solidFill>
                <a:effectLst/>
                <a:uLnTx/>
                <a:uFillTx/>
                <a:latin typeface="Calibri"/>
                <a:ea typeface="+mn-ea"/>
                <a:cs typeface="+mn-cs"/>
              </a:rPr>
              <a:t>Unit: </a:t>
            </a:r>
            <a:r>
              <a:rPr lang="en-US" sz="2500" dirty="0">
                <a:solidFill>
                  <a:prstClr val="black"/>
                </a:solidFill>
                <a:latin typeface="Calibri"/>
              </a:rPr>
              <a:t>v</a:t>
            </a:r>
            <a:endParaRPr kumimoji="0" lang="en-US" sz="25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Footer Placeholder 12"/>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14" name="Subtitle 2"/>
          <p:cNvSpPr txBox="1">
            <a:spLocks/>
          </p:cNvSpPr>
          <p:nvPr/>
        </p:nvSpPr>
        <p:spPr>
          <a:xfrm>
            <a:off x="130781" y="3805614"/>
            <a:ext cx="4191000" cy="8382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Autofit/>
          </a:bodyPr>
          <a:lstStyle/>
          <a:p>
            <a:pPr lvl="0" algn="ctr">
              <a:spcBef>
                <a:spcPct val="20000"/>
              </a:spcBef>
              <a:defRPr/>
            </a:pPr>
            <a:r>
              <a:rPr lang="en-US" sz="2400" dirty="0" err="1"/>
              <a:t>OpenMP</a:t>
            </a:r>
            <a:endParaRPr lang="en-IN" sz="2400" dirty="0">
              <a:solidFill>
                <a:schemeClr val="tx1"/>
              </a:solidFill>
            </a:endParaRPr>
          </a:p>
        </p:txBody>
      </p:sp>
      <p:sp>
        <p:nvSpPr>
          <p:cNvPr id="15" name="Subtitle 2"/>
          <p:cNvSpPr txBox="1">
            <a:spLocks/>
          </p:cNvSpPr>
          <p:nvPr/>
        </p:nvSpPr>
        <p:spPr>
          <a:xfrm>
            <a:off x="152400" y="4876800"/>
            <a:ext cx="4191000" cy="8382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br>
              <a:rPr kumimoji="0" lang="en-US" sz="2000" b="0" i="0" u="none" strike="noStrike" kern="1200" cap="none" spc="0" normalizeH="0" baseline="0" noProof="0" dirty="0">
                <a:ln>
                  <a:noFill/>
                </a:ln>
                <a:solidFill>
                  <a:prstClr val="black"/>
                </a:solidFill>
                <a:effectLst/>
                <a:uLnTx/>
                <a:uFillTx/>
                <a:latin typeface="Calibri"/>
                <a:ea typeface="+mn-ea"/>
                <a:cs typeface="+mn-cs"/>
              </a:rPr>
            </a:br>
            <a:r>
              <a:rPr kumimoji="0" lang="en-US" sz="2400" b="0" i="0" u="none" strike="noStrike" kern="1200" cap="none" spc="0" normalizeH="0" baseline="0" noProof="0" dirty="0">
                <a:ln>
                  <a:noFill/>
                </a:ln>
                <a:solidFill>
                  <a:prstClr val="black"/>
                </a:solidFill>
                <a:effectLst/>
                <a:uLnTx/>
                <a:uFillTx/>
                <a:latin typeface="Calibri"/>
                <a:ea typeface="+mn-ea"/>
                <a:cs typeface="+mn-cs"/>
              </a:rPr>
              <a:t>( B Tech 2</a:t>
            </a:r>
            <a:r>
              <a:rPr kumimoji="0" lang="en-US" sz="2400" b="0" i="0" u="none" strike="noStrike" kern="1200" cap="none" spc="0" normalizeH="0" baseline="30000" noProof="0" dirty="0">
                <a:ln>
                  <a:noFill/>
                </a:ln>
                <a:solidFill>
                  <a:prstClr val="black"/>
                </a:solidFill>
                <a:effectLst/>
                <a:uLnTx/>
                <a:uFillTx/>
                <a:latin typeface="Calibri"/>
                <a:ea typeface="+mn-ea"/>
                <a:cs typeface="+mn-cs"/>
              </a:rPr>
              <a:t>nd</a:t>
            </a:r>
            <a:r>
              <a:rPr kumimoji="0" lang="en-US" sz="2400" b="0" i="0" u="none" strike="noStrike" kern="1200" cap="none" spc="0" normalizeH="0" noProof="0" dirty="0">
                <a:ln>
                  <a:noFill/>
                </a:ln>
                <a:solidFill>
                  <a:prstClr val="black"/>
                </a:solidFill>
                <a:effectLst/>
                <a:uLnTx/>
                <a:uFillTx/>
                <a:latin typeface="Calibri"/>
                <a:ea typeface="+mn-ea"/>
                <a:cs typeface="+mn-cs"/>
              </a:rPr>
              <a:t> Year</a:t>
            </a:r>
            <a:r>
              <a:rPr kumimoji="0" lang="en-US" sz="2400" b="0" i="0" u="none" strike="noStrike" kern="1200" cap="none" spc="0" normalizeH="0" baseline="0" noProof="0" dirty="0">
                <a:ln>
                  <a:noFill/>
                </a:ln>
                <a:solidFill>
                  <a:prstClr val="black"/>
                </a:solidFill>
                <a:effectLst/>
                <a:uLnTx/>
                <a:uFillTx/>
                <a:latin typeface="Calibri"/>
                <a:ea typeface="+mn-ea"/>
                <a:cs typeface="+mn-cs"/>
              </a:rPr>
              <a:t>)</a:t>
            </a:r>
          </a:p>
        </p:txBody>
      </p:sp>
      <p:sp>
        <p:nvSpPr>
          <p:cNvPr id="4" name="Date Placeholder 3"/>
          <p:cNvSpPr>
            <a:spLocks noGrp="1"/>
          </p:cNvSpPr>
          <p:nvPr>
            <p:ph type="dt" sz="half" idx="10"/>
          </p:nvPr>
        </p:nvSpPr>
        <p:spPr/>
        <p:txBody>
          <a:bodyPr/>
          <a:lstStyle/>
          <a:p>
            <a:fld id="{6880E92D-4A2C-4038-8645-B3DE3FF2E97F}" type="datetime1">
              <a:rPr lang="en-US" smtClean="0"/>
              <a:t>10-Nov-25</a:t>
            </a:fld>
            <a:endParaRPr lang="en-US" dirty="0"/>
          </a:p>
        </p:txBody>
      </p:sp>
      <p:pic>
        <p:nvPicPr>
          <p:cNvPr id="18" name="Picture 17" descr="A black and red logo&#10;&#10;Description automatically generated">
            <a:extLst>
              <a:ext uri="{FF2B5EF4-FFF2-40B4-BE49-F238E27FC236}">
                <a16:creationId xmlns:a16="http://schemas.microsoft.com/office/drawing/2014/main" id="{8BDB0671-FC93-5C9E-75A2-ED46EE3FB8B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33500" cy="947268"/>
          </a:xfrm>
          <a:prstGeom prst="rect">
            <a:avLst/>
          </a:prstGeom>
        </p:spPr>
      </p:pic>
      <p:sp>
        <p:nvSpPr>
          <p:cNvPr id="19" name="Title 1">
            <a:extLst>
              <a:ext uri="{FF2B5EF4-FFF2-40B4-BE49-F238E27FC236}">
                <a16:creationId xmlns:a16="http://schemas.microsoft.com/office/drawing/2014/main" id="{CDA96493-2BC9-3DAD-8C52-7E83C089EF5A}"/>
              </a:ext>
            </a:extLst>
          </p:cNvPr>
          <p:cNvSpPr txBox="1">
            <a:spLocks/>
          </p:cNvSpPr>
          <p:nvPr/>
        </p:nvSpPr>
        <p:spPr>
          <a:xfrm>
            <a:off x="1577745" y="0"/>
            <a:ext cx="7378262" cy="90903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a:ln w="9525" cap="flat" cmpd="sng" algn="ctr">
            <a:solidFill>
              <a:srgbClr val="FF8F8F"/>
            </a:solidFill>
            <a:prstDash val="solid"/>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b="1" dirty="0">
                <a:ln w="0"/>
                <a:solidFill>
                  <a:schemeClr val="tx1"/>
                </a:solidFill>
                <a:effectLst>
                  <a:outerShdw blurRad="38100" dist="19050" dir="2700000" algn="tl" rotWithShape="0">
                    <a:schemeClr val="dk1">
                      <a:alpha val="40000"/>
                    </a:schemeClr>
                  </a:outerShdw>
                </a:effectLst>
              </a:rPr>
              <a:t>Noida Institute of Engineering and Technology, Greater Noida</a:t>
            </a:r>
          </a:p>
        </p:txBody>
      </p:sp>
    </p:spTree>
    <p:extLst>
      <p:ext uri="{BB962C8B-B14F-4D97-AF65-F5344CB8AC3E}">
        <p14:creationId xmlns:p14="http://schemas.microsoft.com/office/powerpoint/2010/main" val="3787368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10</a:t>
            </a:fld>
            <a:endParaRPr lang="en-US" dirty="0">
              <a:solidFill>
                <a:schemeClr val="tx1"/>
              </a:solidFill>
            </a:endParaRPr>
          </a:p>
        </p:txBody>
      </p:sp>
      <p:sp>
        <p:nvSpPr>
          <p:cNvPr id="5" name="Title 1"/>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dirty="0">
                <a:solidFill>
                  <a:schemeClr val="tx1"/>
                </a:solidFill>
              </a:rPr>
              <a:t>CO-PO Mapping</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532" y="983395"/>
            <a:ext cx="6850601"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04532" y="1716618"/>
            <a:ext cx="6880572"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EF97B3D6-64AE-472A-BBD2-E241990E1924}" type="datetime1">
              <a:rPr lang="en-US" smtClean="0">
                <a:solidFill>
                  <a:schemeClr val="tx1"/>
                </a:solidFill>
              </a:rPr>
              <a:t>10-Nov-25</a:t>
            </a:fld>
            <a:endParaRPr lang="en-US" dirty="0">
              <a:solidFill>
                <a:schemeClr val="tx1"/>
              </a:solidFill>
            </a:endParaRPr>
          </a:p>
        </p:txBody>
      </p:sp>
      <p:pic>
        <p:nvPicPr>
          <p:cNvPr id="10" name="Picture 9">
            <a:extLst>
              <a:ext uri="{FF2B5EF4-FFF2-40B4-BE49-F238E27FC236}">
                <a16:creationId xmlns:a16="http://schemas.microsoft.com/office/drawing/2014/main" id="{6BEFD019-1EB7-DB4A-946C-17C635CE9D95}"/>
              </a:ext>
            </a:extLst>
          </p:cNvPr>
          <p:cNvPicPr>
            <a:picLocks noChangeAspect="1"/>
          </p:cNvPicPr>
          <p:nvPr/>
        </p:nvPicPr>
        <p:blipFill>
          <a:blip r:embed="rId3"/>
          <a:stretch>
            <a:fillRect/>
          </a:stretch>
        </p:blipFill>
        <p:spPr>
          <a:xfrm>
            <a:off x="-19722" y="0"/>
            <a:ext cx="1384300" cy="81280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3C17934A-6F99-C238-921E-52B8D9C255B3}"/>
              </a:ext>
            </a:extLst>
          </p:cNvPr>
          <p:cNvPicPr>
            <a:picLocks noChangeAspect="1"/>
          </p:cNvPicPr>
          <p:nvPr/>
        </p:nvPicPr>
        <p:blipFill rotWithShape="1">
          <a:blip r:embed="rId4"/>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9" name="Picture 8" descr="A table with numbers and letters&#10;&#10;AI-generated content may be incorrect.">
            <a:extLst>
              <a:ext uri="{FF2B5EF4-FFF2-40B4-BE49-F238E27FC236}">
                <a16:creationId xmlns:a16="http://schemas.microsoft.com/office/drawing/2014/main" id="{CCE03D5A-32CC-E07C-2EA3-0C2852DFD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346" y="1177636"/>
            <a:ext cx="8796127" cy="4696969"/>
          </a:xfrm>
          <a:prstGeom prst="rect">
            <a:avLst/>
          </a:prstGeom>
        </p:spPr>
      </p:pic>
      <p:sp>
        <p:nvSpPr>
          <p:cNvPr id="3" name="Footer Placeholder 12">
            <a:extLst>
              <a:ext uri="{FF2B5EF4-FFF2-40B4-BE49-F238E27FC236}">
                <a16:creationId xmlns:a16="http://schemas.microsoft.com/office/drawing/2014/main" id="{123682CB-91AB-E5FD-D79E-847C908D6872}"/>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389227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FA9079-40A6-3586-0188-BE197C216826}"/>
              </a:ext>
            </a:extLst>
          </p:cNvPr>
          <p:cNvSpPr>
            <a:spLocks noGrp="1"/>
          </p:cNvSpPr>
          <p:nvPr>
            <p:ph type="dt" sz="half" idx="10"/>
          </p:nvPr>
        </p:nvSpPr>
        <p:spPr/>
        <p:txBody>
          <a:bodyPr/>
          <a:lstStyle/>
          <a:p>
            <a:fld id="{16682EDB-6DBE-48EA-BE4B-5D4356A38B0E}" type="datetime1">
              <a:rPr lang="en-US" smtClean="0"/>
              <a:t>10-Nov-25</a:t>
            </a:fld>
            <a:endParaRPr lang="en-US" dirty="0"/>
          </a:p>
        </p:txBody>
      </p:sp>
      <p:sp>
        <p:nvSpPr>
          <p:cNvPr id="4" name="Slide Number Placeholder 3">
            <a:extLst>
              <a:ext uri="{FF2B5EF4-FFF2-40B4-BE49-F238E27FC236}">
                <a16:creationId xmlns:a16="http://schemas.microsoft.com/office/drawing/2014/main" id="{6B86181E-91DF-5F84-0C89-326B8EE19F76}"/>
              </a:ext>
            </a:extLst>
          </p:cNvPr>
          <p:cNvSpPr>
            <a:spLocks noGrp="1"/>
          </p:cNvSpPr>
          <p:nvPr>
            <p:ph type="sldNum" sz="quarter" idx="12"/>
          </p:nvPr>
        </p:nvSpPr>
        <p:spPr/>
        <p:txBody>
          <a:bodyPr/>
          <a:lstStyle/>
          <a:p>
            <a:fld id="{B6F15528-21DE-4FAA-801E-634DDDAF4B2B}" type="slidenum">
              <a:rPr lang="en-US" smtClean="0"/>
              <a:pPr/>
              <a:t>11</a:t>
            </a:fld>
            <a:endParaRPr lang="en-US" dirty="0"/>
          </a:p>
        </p:txBody>
      </p:sp>
      <p:sp>
        <p:nvSpPr>
          <p:cNvPr id="5" name="Title 1">
            <a:extLst>
              <a:ext uri="{FF2B5EF4-FFF2-40B4-BE49-F238E27FC236}">
                <a16:creationId xmlns:a16="http://schemas.microsoft.com/office/drawing/2014/main" id="{C06D7BF1-4137-89EF-0144-98006280540C}"/>
              </a:ext>
            </a:extLst>
          </p:cNvPr>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b="1" dirty="0">
                <a:solidFill>
                  <a:schemeClr val="tx1"/>
                </a:solidFill>
              </a:rPr>
              <a:t>Program Specific Outcomes (PSOs)</a:t>
            </a:r>
          </a:p>
        </p:txBody>
      </p:sp>
      <p:sp>
        <p:nvSpPr>
          <p:cNvPr id="7" name="TextBox 6">
            <a:extLst>
              <a:ext uri="{FF2B5EF4-FFF2-40B4-BE49-F238E27FC236}">
                <a16:creationId xmlns:a16="http://schemas.microsoft.com/office/drawing/2014/main" id="{DDBF29FD-3724-9CD2-F159-8A84D7FE960A}"/>
              </a:ext>
            </a:extLst>
          </p:cNvPr>
          <p:cNvSpPr txBox="1"/>
          <p:nvPr/>
        </p:nvSpPr>
        <p:spPr>
          <a:xfrm>
            <a:off x="427892" y="1304280"/>
            <a:ext cx="8598568" cy="4154984"/>
          </a:xfrm>
          <a:prstGeom prst="rect">
            <a:avLst/>
          </a:prstGeom>
          <a:noFill/>
        </p:spPr>
        <p:txBody>
          <a:bodyPr wrap="square">
            <a:spAutoFit/>
          </a:bodyPr>
          <a:lstStyle/>
          <a:p>
            <a:pPr algn="just"/>
            <a:r>
              <a:rPr lang="en-US" sz="2400" b="1" dirty="0">
                <a:latin typeface="Times New Roman" panose="02020603050405020304" pitchFamily="18" charset="0"/>
                <a:cs typeface="Times New Roman" panose="02020603050405020304" pitchFamily="18" charset="0"/>
              </a:rPr>
              <a:t>PSO’s</a:t>
            </a:r>
          </a:p>
          <a:p>
            <a:pPr algn="just"/>
            <a:r>
              <a:rPr lang="en-US" sz="2400" b="1" dirty="0">
                <a:latin typeface="Times New Roman" panose="02020603050405020304" pitchFamily="18" charset="0"/>
                <a:cs typeface="Times New Roman" panose="02020603050405020304" pitchFamily="18" charset="0"/>
              </a:rPr>
              <a:t>At the end of the program, the student will be able to-</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PSO 1: Apply suitable techniques, modern tools to solve complex engineering problems in the field of computer science.</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PSO  2: Design and optimize, ethical and innovative solutions for the betterment of the society.</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PSO  3: Work as an individual or lead in a team with good communication and engage in life-long learning.</a:t>
            </a:r>
          </a:p>
        </p:txBody>
      </p:sp>
      <p:pic>
        <p:nvPicPr>
          <p:cNvPr id="6" name="Picture 5" descr="A screenshot of a computer&#10;&#10;Description automatically generated">
            <a:extLst>
              <a:ext uri="{FF2B5EF4-FFF2-40B4-BE49-F238E27FC236}">
                <a16:creationId xmlns:a16="http://schemas.microsoft.com/office/drawing/2014/main" id="{7A23A25C-20DC-E8DE-668D-B66285AB9408}"/>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8" name="Footer Placeholder 12">
            <a:extLst>
              <a:ext uri="{FF2B5EF4-FFF2-40B4-BE49-F238E27FC236}">
                <a16:creationId xmlns:a16="http://schemas.microsoft.com/office/drawing/2014/main" id="{F43904B6-C9EA-29EC-C0BE-BE2CA25A9552}"/>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20339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BB6C61-91CA-5C97-BF6C-A2F759E3FFD4}"/>
              </a:ext>
            </a:extLst>
          </p:cNvPr>
          <p:cNvSpPr>
            <a:spLocks noGrp="1"/>
          </p:cNvSpPr>
          <p:nvPr>
            <p:ph type="dt" sz="half" idx="10"/>
          </p:nvPr>
        </p:nvSpPr>
        <p:spPr/>
        <p:txBody>
          <a:bodyPr/>
          <a:lstStyle/>
          <a:p>
            <a:fld id="{E317E42B-CB2B-43C9-84F8-B30031AED52B}" type="datetime1">
              <a:rPr lang="en-US" smtClean="0"/>
              <a:t>10-Nov-25</a:t>
            </a:fld>
            <a:endParaRPr lang="en-US" dirty="0"/>
          </a:p>
        </p:txBody>
      </p:sp>
      <p:sp>
        <p:nvSpPr>
          <p:cNvPr id="4" name="Slide Number Placeholder 3">
            <a:extLst>
              <a:ext uri="{FF2B5EF4-FFF2-40B4-BE49-F238E27FC236}">
                <a16:creationId xmlns:a16="http://schemas.microsoft.com/office/drawing/2014/main" id="{00A02CB5-74C0-0FE6-0AD9-DA57CFF54618}"/>
              </a:ext>
            </a:extLst>
          </p:cNvPr>
          <p:cNvSpPr>
            <a:spLocks noGrp="1"/>
          </p:cNvSpPr>
          <p:nvPr>
            <p:ph type="sldNum" sz="quarter" idx="12"/>
          </p:nvPr>
        </p:nvSpPr>
        <p:spPr/>
        <p:txBody>
          <a:bodyPr/>
          <a:lstStyle/>
          <a:p>
            <a:fld id="{B6F15528-21DE-4FAA-801E-634DDDAF4B2B}" type="slidenum">
              <a:rPr lang="en-US" smtClean="0"/>
              <a:pPr/>
              <a:t>12</a:t>
            </a:fld>
            <a:endParaRPr lang="en-US" dirty="0"/>
          </a:p>
        </p:txBody>
      </p:sp>
      <p:sp>
        <p:nvSpPr>
          <p:cNvPr id="5" name="Title 1">
            <a:extLst>
              <a:ext uri="{FF2B5EF4-FFF2-40B4-BE49-F238E27FC236}">
                <a16:creationId xmlns:a16="http://schemas.microsoft.com/office/drawing/2014/main" id="{5A4ACA45-F6D7-97A7-7BE0-E4E3138AA839}"/>
              </a:ext>
            </a:extLst>
          </p:cNvPr>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b="1" dirty="0">
                <a:solidFill>
                  <a:schemeClr val="tx1"/>
                </a:solidFill>
              </a:rPr>
              <a:t>COs and PSOs Mapping</a:t>
            </a:r>
          </a:p>
        </p:txBody>
      </p:sp>
      <p:pic>
        <p:nvPicPr>
          <p:cNvPr id="7" name="Picture 6" descr="A screenshot of a computer&#10;&#10;Description automatically generated">
            <a:extLst>
              <a:ext uri="{FF2B5EF4-FFF2-40B4-BE49-F238E27FC236}">
                <a16:creationId xmlns:a16="http://schemas.microsoft.com/office/drawing/2014/main" id="{7C4B3D58-D5ED-5399-4C63-8D1BD234EA20}"/>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10" name="Picture 9" descr="A screen shot of a computer&#10;&#10;AI-generated content may be incorrect.">
            <a:extLst>
              <a:ext uri="{FF2B5EF4-FFF2-40B4-BE49-F238E27FC236}">
                <a16:creationId xmlns:a16="http://schemas.microsoft.com/office/drawing/2014/main" id="{C84DB365-4DE3-DDE4-BB96-BF03766A6C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4219" y="-177451"/>
            <a:ext cx="11518200" cy="5400614"/>
          </a:xfrm>
          <a:prstGeom prst="rect">
            <a:avLst/>
          </a:prstGeom>
        </p:spPr>
      </p:pic>
      <p:sp>
        <p:nvSpPr>
          <p:cNvPr id="6" name="Footer Placeholder 12">
            <a:extLst>
              <a:ext uri="{FF2B5EF4-FFF2-40B4-BE49-F238E27FC236}">
                <a16:creationId xmlns:a16="http://schemas.microsoft.com/office/drawing/2014/main" id="{02A83481-D733-CAE2-E996-C57464F7E6BD}"/>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454919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5CACD-9C91-ACF6-026F-5A94C8D8A20B}"/>
              </a:ext>
            </a:extLst>
          </p:cNvPr>
          <p:cNvSpPr>
            <a:spLocks noGrp="1"/>
          </p:cNvSpPr>
          <p:nvPr>
            <p:ph type="dt" sz="half" idx="10"/>
          </p:nvPr>
        </p:nvSpPr>
        <p:spPr/>
        <p:txBody>
          <a:bodyPr/>
          <a:lstStyle/>
          <a:p>
            <a:fld id="{852D655F-4494-41E9-A24E-DDE9E5B673A2}" type="datetime1">
              <a:rPr lang="en-US" smtClean="0"/>
              <a:t>10-Nov-25</a:t>
            </a:fld>
            <a:endParaRPr lang="en-US" dirty="0"/>
          </a:p>
        </p:txBody>
      </p:sp>
      <p:sp>
        <p:nvSpPr>
          <p:cNvPr id="4" name="Slide Number Placeholder 3">
            <a:extLst>
              <a:ext uri="{FF2B5EF4-FFF2-40B4-BE49-F238E27FC236}">
                <a16:creationId xmlns:a16="http://schemas.microsoft.com/office/drawing/2014/main" id="{AB60056D-397E-F9D7-CEE4-CEBAEAD06731}"/>
              </a:ext>
            </a:extLst>
          </p:cNvPr>
          <p:cNvSpPr>
            <a:spLocks noGrp="1"/>
          </p:cNvSpPr>
          <p:nvPr>
            <p:ph type="sldNum" sz="quarter" idx="12"/>
          </p:nvPr>
        </p:nvSpPr>
        <p:spPr/>
        <p:txBody>
          <a:bodyPr/>
          <a:lstStyle/>
          <a:p>
            <a:fld id="{B6F15528-21DE-4FAA-801E-634DDDAF4B2B}" type="slidenum">
              <a:rPr lang="en-US" smtClean="0"/>
              <a:pPr/>
              <a:t>13</a:t>
            </a:fld>
            <a:endParaRPr lang="en-US" dirty="0"/>
          </a:p>
        </p:txBody>
      </p:sp>
      <p:sp>
        <p:nvSpPr>
          <p:cNvPr id="5" name="Title 1">
            <a:extLst>
              <a:ext uri="{FF2B5EF4-FFF2-40B4-BE49-F238E27FC236}">
                <a16:creationId xmlns:a16="http://schemas.microsoft.com/office/drawing/2014/main" id="{02FE6854-561F-A9CD-BF70-B7CF5891E02A}"/>
              </a:ext>
            </a:extLst>
          </p:cNvPr>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b="1" dirty="0">
                <a:solidFill>
                  <a:schemeClr val="tx1"/>
                </a:solidFill>
              </a:rPr>
              <a:t>Program Educational Objectives (PEOs)</a:t>
            </a:r>
          </a:p>
        </p:txBody>
      </p:sp>
      <p:sp>
        <p:nvSpPr>
          <p:cNvPr id="7" name="TextBox 6">
            <a:extLst>
              <a:ext uri="{FF2B5EF4-FFF2-40B4-BE49-F238E27FC236}">
                <a16:creationId xmlns:a16="http://schemas.microsoft.com/office/drawing/2014/main" id="{E08303F5-8983-81C9-1E53-8FF3E5AA3D3C}"/>
              </a:ext>
            </a:extLst>
          </p:cNvPr>
          <p:cNvSpPr txBox="1"/>
          <p:nvPr/>
        </p:nvSpPr>
        <p:spPr>
          <a:xfrm>
            <a:off x="457200" y="1293310"/>
            <a:ext cx="8229600" cy="4154984"/>
          </a:xfrm>
          <a:prstGeom prst="rect">
            <a:avLst/>
          </a:prstGeom>
          <a:noFill/>
        </p:spPr>
        <p:txBody>
          <a:bodyPr wrap="square">
            <a:spAutoFit/>
          </a:bodyPr>
          <a:lstStyle/>
          <a:p>
            <a:pPr algn="just"/>
            <a:r>
              <a:rPr lang="en-US" sz="2400" b="1" dirty="0"/>
              <a:t>PEO’s</a:t>
            </a:r>
          </a:p>
          <a:p>
            <a:pPr algn="just"/>
            <a:r>
              <a:rPr lang="en-US" sz="2400" b="1" dirty="0"/>
              <a:t> The graduates of </a:t>
            </a:r>
            <a:r>
              <a:rPr lang="en-US" sz="2400" b="1" dirty="0" err="1"/>
              <a:t>B.Tech</a:t>
            </a:r>
            <a:r>
              <a:rPr lang="en-US" sz="2400" b="1" dirty="0"/>
              <a:t> Computer Science program will-</a:t>
            </a:r>
          </a:p>
          <a:p>
            <a:pPr algn="just"/>
            <a:endParaRPr lang="en-US" sz="2400" dirty="0"/>
          </a:p>
          <a:p>
            <a:pPr algn="just"/>
            <a:r>
              <a:rPr lang="en-US" sz="2400" b="1" dirty="0"/>
              <a:t>PEO1:</a:t>
            </a:r>
            <a:r>
              <a:rPr lang="en-US" sz="2400" dirty="0"/>
              <a:t> Have successful careers in the field of Computer Science and pursue higher education.</a:t>
            </a:r>
          </a:p>
          <a:p>
            <a:pPr algn="just"/>
            <a:endParaRPr lang="en-US" sz="2400" dirty="0"/>
          </a:p>
          <a:p>
            <a:pPr algn="just"/>
            <a:r>
              <a:rPr lang="en-US" sz="2400" b="1" dirty="0"/>
              <a:t>PEO2:</a:t>
            </a:r>
            <a:r>
              <a:rPr lang="en-US" sz="2400" dirty="0"/>
              <a:t> Engage in research and provide innovative solution to real world problems of the society with ethical responsibilities.</a:t>
            </a:r>
          </a:p>
          <a:p>
            <a:pPr algn="just"/>
            <a:endParaRPr lang="en-US" sz="2400" dirty="0"/>
          </a:p>
          <a:p>
            <a:pPr algn="just"/>
            <a:r>
              <a:rPr lang="en-US" sz="2400" b="1" dirty="0"/>
              <a:t>PEO3:</a:t>
            </a:r>
            <a:r>
              <a:rPr lang="en-US" sz="2400" dirty="0"/>
              <a:t> Demonstrate effective communication, work as an individual or as a team and engage in life-long learning.</a:t>
            </a:r>
          </a:p>
        </p:txBody>
      </p:sp>
      <p:pic>
        <p:nvPicPr>
          <p:cNvPr id="6" name="Picture 5" descr="A screenshot of a computer&#10;&#10;Description automatically generated">
            <a:extLst>
              <a:ext uri="{FF2B5EF4-FFF2-40B4-BE49-F238E27FC236}">
                <a16:creationId xmlns:a16="http://schemas.microsoft.com/office/drawing/2014/main" id="{B793C3A5-21F9-1ED2-109F-9393E32FF032}"/>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8" name="Footer Placeholder 12">
            <a:extLst>
              <a:ext uri="{FF2B5EF4-FFF2-40B4-BE49-F238E27FC236}">
                <a16:creationId xmlns:a16="http://schemas.microsoft.com/office/drawing/2014/main" id="{5714C9B1-1A80-F0FD-215E-E9A06A880525}"/>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090873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14</a:t>
            </a:fld>
            <a:endParaRPr lang="en-US" dirty="0">
              <a:solidFill>
                <a:schemeClr val="tx1"/>
              </a:solidFill>
            </a:endParaRPr>
          </a:p>
        </p:txBody>
      </p:sp>
      <p:sp>
        <p:nvSpPr>
          <p:cNvPr id="5" name="Title 1"/>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dirty="0">
                <a:solidFill>
                  <a:schemeClr val="tx1"/>
                </a:solidFill>
              </a:rPr>
              <a:t>Question Paper Template</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532" y="983395"/>
            <a:ext cx="6850601"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04532" y="1716618"/>
            <a:ext cx="6880572"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FDCD6D27-B555-477D-B370-A8B5CF53A1CB}" type="datetime1">
              <a:rPr lang="en-US" smtClean="0">
                <a:solidFill>
                  <a:schemeClr val="tx1"/>
                </a:solidFill>
              </a:rPr>
              <a:t>10-Nov-25</a:t>
            </a:fld>
            <a:endParaRPr lang="en-US" dirty="0">
              <a:solidFill>
                <a:schemeClr val="tx1"/>
              </a:solidFill>
            </a:endParaRPr>
          </a:p>
        </p:txBody>
      </p:sp>
      <p:pic>
        <p:nvPicPr>
          <p:cNvPr id="7" name="Picture 6">
            <a:extLst>
              <a:ext uri="{FF2B5EF4-FFF2-40B4-BE49-F238E27FC236}">
                <a16:creationId xmlns:a16="http://schemas.microsoft.com/office/drawing/2014/main" id="{205EA77E-DEF1-B545-8A3A-F076C4FAE629}"/>
              </a:ext>
            </a:extLst>
          </p:cNvPr>
          <p:cNvPicPr>
            <a:picLocks noChangeAspect="1"/>
          </p:cNvPicPr>
          <p:nvPr/>
        </p:nvPicPr>
        <p:blipFill>
          <a:blip r:embed="rId3"/>
          <a:stretch>
            <a:fillRect/>
          </a:stretch>
        </p:blipFill>
        <p:spPr>
          <a:xfrm>
            <a:off x="933450" y="844550"/>
            <a:ext cx="7277100" cy="5168900"/>
          </a:xfrm>
          <a:prstGeom prst="rect">
            <a:avLst/>
          </a:prstGeom>
        </p:spPr>
      </p:pic>
      <p:pic>
        <p:nvPicPr>
          <p:cNvPr id="9" name="Picture 8">
            <a:extLst>
              <a:ext uri="{FF2B5EF4-FFF2-40B4-BE49-F238E27FC236}">
                <a16:creationId xmlns:a16="http://schemas.microsoft.com/office/drawing/2014/main" id="{62829486-2894-F343-8A4B-BCB5011C169E}"/>
              </a:ext>
            </a:extLst>
          </p:cNvPr>
          <p:cNvPicPr>
            <a:picLocks noChangeAspect="1"/>
          </p:cNvPicPr>
          <p:nvPr/>
        </p:nvPicPr>
        <p:blipFill>
          <a:blip r:embed="rId4"/>
          <a:stretch>
            <a:fillRect/>
          </a:stretch>
        </p:blipFill>
        <p:spPr>
          <a:xfrm>
            <a:off x="0" y="-27448"/>
            <a:ext cx="1384300" cy="812800"/>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525FFF94-968F-D9D0-8267-66BF05779FA6}"/>
              </a:ext>
            </a:extLst>
          </p:cNvPr>
          <p:cNvPicPr>
            <a:picLocks noChangeAspect="1"/>
          </p:cNvPicPr>
          <p:nvPr/>
        </p:nvPicPr>
        <p:blipFill rotWithShape="1">
          <a:blip r:embed="rId5"/>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8" name="Footer Placeholder 12">
            <a:extLst>
              <a:ext uri="{FF2B5EF4-FFF2-40B4-BE49-F238E27FC236}">
                <a16:creationId xmlns:a16="http://schemas.microsoft.com/office/drawing/2014/main" id="{C3643AF4-3100-09D4-3667-B33B5C117C0F}"/>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17596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15</a:t>
            </a:fld>
            <a:endParaRPr lang="en-US" dirty="0">
              <a:solidFill>
                <a:schemeClr val="tx1"/>
              </a:solidFill>
            </a:endParaRPr>
          </a:p>
        </p:txBody>
      </p:sp>
      <p:sp>
        <p:nvSpPr>
          <p:cNvPr id="5" name="Title 1"/>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endParaRPr lang="en-US" sz="3000" dirty="0">
              <a:solidFill>
                <a:schemeClr val="tx1"/>
              </a:solidFill>
            </a:endParaRPr>
          </a:p>
          <a:p>
            <a:pPr algn="ctr">
              <a:spcBef>
                <a:spcPct val="0"/>
              </a:spcBef>
              <a:defRPr/>
            </a:pPr>
            <a:r>
              <a:rPr lang="en-US" sz="3000" dirty="0">
                <a:solidFill>
                  <a:schemeClr val="tx1"/>
                </a:solidFill>
              </a:rPr>
              <a:t>Question Paper Template</a:t>
            </a:r>
          </a:p>
          <a:p>
            <a:pPr algn="ctr">
              <a:spcBef>
                <a:spcPct val="0"/>
              </a:spcBef>
              <a:defRPr/>
            </a:pPr>
            <a:endParaRPr lang="en-US" sz="3000" dirty="0">
              <a:solidFill>
                <a:schemeClr val="tx1"/>
              </a:solidFill>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532" y="983395"/>
            <a:ext cx="6850601"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04532" y="1716618"/>
            <a:ext cx="6880572"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56B7157C-2056-4E2B-AD8F-5B4C283CDD58}" type="datetime1">
              <a:rPr lang="en-US" smtClean="0">
                <a:solidFill>
                  <a:schemeClr val="tx1"/>
                </a:solidFill>
              </a:rPr>
              <a:t>10-Nov-25</a:t>
            </a:fld>
            <a:endParaRPr lang="en-US" dirty="0">
              <a:solidFill>
                <a:schemeClr val="tx1"/>
              </a:solidFill>
            </a:endParaRPr>
          </a:p>
        </p:txBody>
      </p:sp>
      <p:graphicFrame>
        <p:nvGraphicFramePr>
          <p:cNvPr id="3" name="Table 2">
            <a:extLst>
              <a:ext uri="{FF2B5EF4-FFF2-40B4-BE49-F238E27FC236}">
                <a16:creationId xmlns:a16="http://schemas.microsoft.com/office/drawing/2014/main" id="{DDD6825B-064F-084A-91C0-2417B0843538}"/>
              </a:ext>
            </a:extLst>
          </p:cNvPr>
          <p:cNvGraphicFramePr>
            <a:graphicFrameLocks noGrp="1"/>
          </p:cNvGraphicFramePr>
          <p:nvPr/>
        </p:nvGraphicFramePr>
        <p:xfrm>
          <a:off x="1269156" y="838200"/>
          <a:ext cx="7189045" cy="5500583"/>
        </p:xfrm>
        <a:graphic>
          <a:graphicData uri="http://schemas.openxmlformats.org/drawingml/2006/table">
            <a:tbl>
              <a:tblPr firstRow="1" firstCol="1" bandRow="1">
                <a:tableStyleId>{5C22544A-7EE6-4342-B048-85BDC9FD1C3A}</a:tableStyleId>
              </a:tblPr>
              <a:tblGrid>
                <a:gridCol w="369667">
                  <a:extLst>
                    <a:ext uri="{9D8B030D-6E8A-4147-A177-3AD203B41FA5}">
                      <a16:colId xmlns:a16="http://schemas.microsoft.com/office/drawing/2014/main" val="3904463951"/>
                    </a:ext>
                  </a:extLst>
                </a:gridCol>
                <a:gridCol w="467848">
                  <a:extLst>
                    <a:ext uri="{9D8B030D-6E8A-4147-A177-3AD203B41FA5}">
                      <a16:colId xmlns:a16="http://schemas.microsoft.com/office/drawing/2014/main" val="382194311"/>
                    </a:ext>
                  </a:extLst>
                </a:gridCol>
                <a:gridCol w="4990158">
                  <a:extLst>
                    <a:ext uri="{9D8B030D-6E8A-4147-A177-3AD203B41FA5}">
                      <a16:colId xmlns:a16="http://schemas.microsoft.com/office/drawing/2014/main" val="2326716346"/>
                    </a:ext>
                  </a:extLst>
                </a:gridCol>
                <a:gridCol w="795341">
                  <a:extLst>
                    <a:ext uri="{9D8B030D-6E8A-4147-A177-3AD203B41FA5}">
                      <a16:colId xmlns:a16="http://schemas.microsoft.com/office/drawing/2014/main" val="780519470"/>
                    </a:ext>
                  </a:extLst>
                </a:gridCol>
                <a:gridCol w="566031">
                  <a:extLst>
                    <a:ext uri="{9D8B030D-6E8A-4147-A177-3AD203B41FA5}">
                      <a16:colId xmlns:a16="http://schemas.microsoft.com/office/drawing/2014/main" val="746072801"/>
                    </a:ext>
                  </a:extLst>
                </a:gridCol>
              </a:tblGrid>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u="sng">
                          <a:effectLst/>
                        </a:rPr>
                        <a:t>SECTION – 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036238230"/>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841590961"/>
                  </a:ext>
                </a:extLst>
              </a:tr>
              <a:tr h="173825">
                <a:tc>
                  <a:txBody>
                    <a:bodyPr/>
                    <a:lstStyle/>
                    <a:p>
                      <a:pPr marL="342900" lvl="0" indent="-342900" algn="l">
                        <a:lnSpc>
                          <a:spcPct val="115000"/>
                        </a:lnSpc>
                        <a:spcAft>
                          <a:spcPts val="800"/>
                        </a:spcAft>
                        <a:buFont typeface="+mj-lt"/>
                        <a:buAutoNum type="arabicPeriod"/>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just">
                        <a:lnSpc>
                          <a:spcPct val="115000"/>
                        </a:lnSpc>
                        <a:spcAft>
                          <a:spcPts val="800"/>
                        </a:spcAft>
                      </a:pPr>
                      <a:r>
                        <a:rPr lang="en-IN" sz="500">
                          <a:effectLst/>
                        </a:rPr>
                        <a:t>Attempt all parts-</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l">
                        <a:lnSpc>
                          <a:spcPct val="115000"/>
                        </a:lnSpc>
                        <a:spcAft>
                          <a:spcPts val="800"/>
                        </a:spcAft>
                      </a:pPr>
                      <a:r>
                        <a:rPr lang="en-IN" sz="500">
                          <a:effectLst/>
                        </a:rPr>
                        <a:t>[10×1=10]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769288129"/>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25830015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2350723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687040617"/>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087945242"/>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408743519"/>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1-f.</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1746902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758553973"/>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1-h.</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436984638"/>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1-i.</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505079802"/>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1-j.</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(1)</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062598415"/>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655283994"/>
                  </a:ext>
                </a:extLst>
              </a:tr>
              <a:tr h="91536">
                <a:tc>
                  <a:txBody>
                    <a:bodyPr/>
                    <a:lstStyle/>
                    <a:p>
                      <a:pPr algn="l">
                        <a:lnSpc>
                          <a:spcPct val="115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just">
                        <a:lnSpc>
                          <a:spcPct val="107000"/>
                        </a:lnSpc>
                        <a:spcAft>
                          <a:spcPts val="800"/>
                        </a:spcAft>
                      </a:pPr>
                      <a:r>
                        <a:rPr lang="en-IN" sz="500">
                          <a:effectLst/>
                        </a:rPr>
                        <a:t>Attempt all parts-</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l">
                        <a:lnSpc>
                          <a:spcPct val="107000"/>
                        </a:lnSpc>
                        <a:spcAft>
                          <a:spcPts val="800"/>
                        </a:spcAft>
                      </a:pPr>
                      <a:r>
                        <a:rPr lang="en-IN" sz="500">
                          <a:effectLst/>
                        </a:rPr>
                        <a:t>[5×2=10]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490317903"/>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just">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988422504"/>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2-a.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641147784"/>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2-b.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680833595"/>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2-c.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808092534"/>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2-d.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349543288"/>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2-e.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07000"/>
                        </a:lnSpc>
                        <a:spcAft>
                          <a:spcPts val="800"/>
                        </a:spcAft>
                      </a:pPr>
                      <a:r>
                        <a:rPr lang="en-IN" sz="500">
                          <a:effectLst/>
                        </a:rPr>
                        <a:t>(2)</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97579628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marL="471805"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05930127"/>
                  </a:ext>
                </a:extLst>
              </a:tr>
              <a:tr h="301525">
                <a:tc>
                  <a:txBody>
                    <a:bodyPr/>
                    <a:lstStyle/>
                    <a:p>
                      <a:pPr algn="l">
                        <a:lnSpc>
                          <a:spcPct val="115000"/>
                        </a:lnSpc>
                        <a:spcAft>
                          <a:spcPts val="800"/>
                        </a:spcAft>
                      </a:pPr>
                      <a:r>
                        <a:rPr lang="en-IN" sz="500">
                          <a:effectLst/>
                        </a:rPr>
                        <a:t> </a:t>
                      </a:r>
                      <a:endParaRPr lang="en-IN" sz="400">
                        <a:effectLst/>
                      </a:endParaRPr>
                    </a:p>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marL="471805"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332122905"/>
                  </a:ext>
                </a:extLst>
              </a:tr>
              <a:tr h="91536">
                <a:tc gridSpan="3">
                  <a:txBody>
                    <a:bodyPr/>
                    <a:lstStyle/>
                    <a:p>
                      <a:pPr algn="ctr">
                        <a:lnSpc>
                          <a:spcPct val="115000"/>
                        </a:lnSpc>
                        <a:spcAft>
                          <a:spcPts val="800"/>
                        </a:spcAft>
                      </a:pPr>
                      <a:r>
                        <a:rPr lang="en-IN" sz="500" u="sng">
                          <a:effectLst/>
                        </a:rPr>
                        <a:t>SECTION – 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840196487"/>
                  </a:ext>
                </a:extLst>
              </a:tr>
              <a:tr h="91536">
                <a:tc gridSpan="3">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510015063"/>
                  </a:ext>
                </a:extLst>
              </a:tr>
              <a:tr h="91536">
                <a:tc>
                  <a:txBody>
                    <a:bodyPr/>
                    <a:lstStyle/>
                    <a:p>
                      <a:pPr algn="l">
                        <a:lnSpc>
                          <a:spcPct val="115000"/>
                        </a:lnSpc>
                        <a:spcAft>
                          <a:spcPts val="800"/>
                        </a:spcAft>
                      </a:pPr>
                      <a:r>
                        <a:rPr lang="en-IN" sz="500">
                          <a:effectLst/>
                        </a:rPr>
                        <a:t>3.</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 </a:t>
                      </a:r>
                      <a:r>
                        <a:rPr lang="en-IN" sz="500" u="sng">
                          <a:effectLst/>
                        </a:rPr>
                        <a:t>five </a:t>
                      </a:r>
                      <a:r>
                        <a:rPr lang="en-IN" sz="500">
                          <a:effectLst/>
                        </a:rPr>
                        <a:t>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l">
                        <a:lnSpc>
                          <a:spcPct val="115000"/>
                        </a:lnSpc>
                        <a:spcAft>
                          <a:spcPts val="800"/>
                        </a:spcAft>
                      </a:pPr>
                      <a:r>
                        <a:rPr lang="en-IN" sz="500">
                          <a:effectLst/>
                        </a:rPr>
                        <a:t>[5×6=30]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highlight>
                            <a:srgbClr val="FFFF00"/>
                          </a:highligh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449683749"/>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3-a.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384649017"/>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3-b.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597268442"/>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3-c.</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83279152"/>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3-d.</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560087403"/>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07000"/>
                        </a:lnSpc>
                        <a:spcAft>
                          <a:spcPts val="800"/>
                        </a:spcAft>
                      </a:pPr>
                      <a:r>
                        <a:rPr lang="en-IN" sz="500">
                          <a:effectLst/>
                        </a:rPr>
                        <a:t>3-e.</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126491731"/>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3-f.</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528500548"/>
                  </a:ext>
                </a:extLst>
              </a:tr>
              <a:tr h="91536">
                <a:tc>
                  <a:txBody>
                    <a:bodyPr/>
                    <a:lstStyle/>
                    <a:p>
                      <a:pPr marL="457200"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3-g.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612423086"/>
                  </a:ext>
                </a:extLst>
              </a:tr>
              <a:tr h="91536">
                <a:tc gridSpan="3">
                  <a:txBody>
                    <a:bodyPr/>
                    <a:lstStyle/>
                    <a:p>
                      <a:pPr algn="ctr">
                        <a:lnSpc>
                          <a:spcPct val="115000"/>
                        </a:lnSpc>
                        <a:spcAft>
                          <a:spcPts val="800"/>
                        </a:spcAft>
                      </a:pPr>
                      <a:r>
                        <a:rPr lang="en-IN" sz="500" u="sng">
                          <a:effectLst/>
                        </a:rPr>
                        <a:t>SECTION – C</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CO</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788619013"/>
                  </a:ext>
                </a:extLst>
              </a:tr>
              <a:tr h="91536">
                <a:tc gridSpan="3">
                  <a:txBody>
                    <a:bodyPr/>
                    <a:lstStyle/>
                    <a:p>
                      <a:pPr algn="ctr">
                        <a:lnSpc>
                          <a:spcPct val="115000"/>
                        </a:lnSpc>
                        <a:spcAft>
                          <a:spcPts val="800"/>
                        </a:spcAft>
                      </a:pPr>
                      <a:r>
                        <a:rPr lang="en-IN" sz="500" u="none" strike="noStrike">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hMerge="1">
                  <a:txBody>
                    <a:bodyPr/>
                    <a:lstStyle/>
                    <a:p>
                      <a:endParaRPr lang="en-US"/>
                    </a:p>
                  </a:txBody>
                  <a:tcPr/>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277044899"/>
                  </a:ext>
                </a:extLst>
              </a:tr>
              <a:tr h="173825">
                <a:tc>
                  <a:txBody>
                    <a:bodyPr/>
                    <a:lstStyle/>
                    <a:p>
                      <a:pPr algn="l">
                        <a:lnSpc>
                          <a:spcPct val="115000"/>
                        </a:lnSpc>
                        <a:spcAft>
                          <a:spcPts val="800"/>
                        </a:spcAft>
                      </a:pPr>
                      <a:r>
                        <a:rPr lang="en-IN" sz="500">
                          <a:effectLst/>
                        </a:rPr>
                        <a:t>4</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a:t>
                      </a:r>
                      <a:r>
                        <a:rPr lang="en-IN" sz="500" u="sng">
                          <a:effectLst/>
                        </a:rPr>
                        <a:t> one</a:t>
                      </a:r>
                      <a:r>
                        <a:rPr lang="en-IN" sz="500">
                          <a:effectLst/>
                        </a:rPr>
                        <a:t>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l">
                        <a:lnSpc>
                          <a:spcPct val="115000"/>
                        </a:lnSpc>
                        <a:spcAft>
                          <a:spcPts val="800"/>
                        </a:spcAft>
                      </a:pPr>
                      <a:r>
                        <a:rPr lang="en-IN" sz="500">
                          <a:effectLst/>
                        </a:rPr>
                        <a:t>[5×10=50]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825557719"/>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4-a.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027138055"/>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609414542"/>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4-b.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989911954"/>
                  </a:ext>
                </a:extLst>
              </a:tr>
              <a:tr h="91536">
                <a:tc>
                  <a:txBody>
                    <a:bodyPr/>
                    <a:lstStyle/>
                    <a:p>
                      <a:pPr algn="l">
                        <a:lnSpc>
                          <a:spcPct val="115000"/>
                        </a:lnSpc>
                        <a:spcAft>
                          <a:spcPts val="800"/>
                        </a:spcAft>
                      </a:pPr>
                      <a:r>
                        <a:rPr lang="en-IN" sz="500">
                          <a:effectLst/>
                        </a:rPr>
                        <a:t>5.</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059451213"/>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5-a.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693254999"/>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987967880"/>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5-b.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015798895"/>
                  </a:ext>
                </a:extLst>
              </a:tr>
              <a:tr h="91536">
                <a:tc>
                  <a:txBody>
                    <a:bodyPr/>
                    <a:lstStyle/>
                    <a:p>
                      <a:pPr algn="l">
                        <a:lnSpc>
                          <a:spcPct val="115000"/>
                        </a:lnSpc>
                        <a:spcAft>
                          <a:spcPts val="800"/>
                        </a:spcAft>
                      </a:pPr>
                      <a:r>
                        <a:rPr lang="en-IN" sz="500">
                          <a:effectLst/>
                        </a:rPr>
                        <a:t>6.</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31415074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6-a.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2042784850"/>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608084643"/>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6-b.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417109019"/>
                  </a:ext>
                </a:extLst>
              </a:tr>
              <a:tr h="91536">
                <a:tc>
                  <a:txBody>
                    <a:bodyPr/>
                    <a:lstStyle/>
                    <a:p>
                      <a:pPr algn="l">
                        <a:lnSpc>
                          <a:spcPct val="115000"/>
                        </a:lnSpc>
                        <a:spcAft>
                          <a:spcPts val="800"/>
                        </a:spcAft>
                      </a:pPr>
                      <a:r>
                        <a:rPr lang="en-IN" sz="500">
                          <a:effectLst/>
                        </a:rPr>
                        <a:t>7.</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911055239"/>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7-a.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51448950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63932086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7-b.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646566941"/>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3843233770"/>
                  </a:ext>
                </a:extLst>
              </a:tr>
              <a:tr h="91536">
                <a:tc>
                  <a:txBody>
                    <a:bodyPr/>
                    <a:lstStyle/>
                    <a:p>
                      <a:pPr algn="l">
                        <a:lnSpc>
                          <a:spcPct val="115000"/>
                        </a:lnSpc>
                        <a:spcAft>
                          <a:spcPts val="800"/>
                        </a:spcAft>
                      </a:pPr>
                      <a:r>
                        <a:rPr lang="en-IN" sz="500">
                          <a:effectLst/>
                        </a:rPr>
                        <a:t>8.</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gridSpan="2">
                  <a:txBody>
                    <a:bodyPr/>
                    <a:lstStyle/>
                    <a:p>
                      <a:pPr algn="l">
                        <a:lnSpc>
                          <a:spcPct val="115000"/>
                        </a:lnSpc>
                        <a:spcAft>
                          <a:spcPts val="800"/>
                        </a:spcAft>
                      </a:pPr>
                      <a:r>
                        <a:rPr lang="en-IN" sz="500">
                          <a:effectLst/>
                        </a:rPr>
                        <a:t>Answer any one of the following-</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hMerge="1">
                  <a:txBody>
                    <a:bodyPr/>
                    <a:lstStyle/>
                    <a:p>
                      <a:endParaRPr lang="en-US"/>
                    </a:p>
                  </a:txBody>
                  <a:tcPr/>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4152808183"/>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8-a.</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907290766"/>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4029224358"/>
                  </a:ext>
                </a:extLst>
              </a:tr>
              <a:tr h="91536">
                <a:tc>
                  <a:txBody>
                    <a:bodyPr/>
                    <a:lstStyle/>
                    <a:p>
                      <a:pPr algn="l">
                        <a:lnSpc>
                          <a:spcPct val="115000"/>
                        </a:lnSpc>
                        <a:spcAft>
                          <a:spcPts val="800"/>
                        </a:spcAft>
                      </a:pP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a:effectLst/>
                        </a:rPr>
                        <a:t>8-b.</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u="sng">
                          <a:effectLst/>
                        </a:rPr>
                        <a:t>Question-  </a:t>
                      </a:r>
                      <a:r>
                        <a:rPr lang="en-IN" sz="500">
                          <a:effectLst/>
                        </a:rPr>
                        <a:t> </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ctr">
                        <a:lnSpc>
                          <a:spcPct val="115000"/>
                        </a:lnSpc>
                        <a:spcAft>
                          <a:spcPts val="800"/>
                        </a:spcAft>
                      </a:pPr>
                      <a:r>
                        <a:rPr lang="en-IN" sz="500">
                          <a:effectLst/>
                        </a:rPr>
                        <a:t>(10)</a:t>
                      </a:r>
                      <a:endParaRPr lang="en-IN" sz="40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tc>
                  <a:txBody>
                    <a:bodyPr/>
                    <a:lstStyle/>
                    <a:p>
                      <a:pPr algn="l">
                        <a:lnSpc>
                          <a:spcPct val="115000"/>
                        </a:lnSpc>
                        <a:spcAft>
                          <a:spcPts val="800"/>
                        </a:spcAft>
                      </a:pPr>
                      <a:r>
                        <a:rPr lang="en-IN" sz="500" dirty="0">
                          <a:effectLst/>
                        </a:rPr>
                        <a:t> </a:t>
                      </a:r>
                      <a:endParaRPr lang="en-IN"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7521" marR="27521" marT="0" marB="0"/>
                </a:tc>
                <a:extLst>
                  <a:ext uri="{0D108BD9-81ED-4DB2-BD59-A6C34878D82A}">
                    <a16:rowId xmlns:a16="http://schemas.microsoft.com/office/drawing/2014/main" val="1577907657"/>
                  </a:ext>
                </a:extLst>
              </a:tr>
            </a:tbl>
          </a:graphicData>
        </a:graphic>
      </p:graphicFrame>
      <p:pic>
        <p:nvPicPr>
          <p:cNvPr id="9" name="Picture 8">
            <a:extLst>
              <a:ext uri="{FF2B5EF4-FFF2-40B4-BE49-F238E27FC236}">
                <a16:creationId xmlns:a16="http://schemas.microsoft.com/office/drawing/2014/main" id="{D7FF1400-E667-CB49-9A29-B7225C044D28}"/>
              </a:ext>
            </a:extLst>
          </p:cNvPr>
          <p:cNvPicPr>
            <a:picLocks noChangeAspect="1"/>
          </p:cNvPicPr>
          <p:nvPr/>
        </p:nvPicPr>
        <p:blipFill>
          <a:blip r:embed="rId3"/>
          <a:stretch>
            <a:fillRect/>
          </a:stretch>
        </p:blipFill>
        <p:spPr>
          <a:xfrm>
            <a:off x="0" y="-27448"/>
            <a:ext cx="1384300" cy="81280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EB4652BB-A74F-6414-13C1-37B83FD97AD2}"/>
              </a:ext>
            </a:extLst>
          </p:cNvPr>
          <p:cNvPicPr>
            <a:picLocks noChangeAspect="1"/>
          </p:cNvPicPr>
          <p:nvPr/>
        </p:nvPicPr>
        <p:blipFill rotWithShape="1">
          <a:blip r:embed="rId4"/>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7" name="Footer Placeholder 12">
            <a:extLst>
              <a:ext uri="{FF2B5EF4-FFF2-40B4-BE49-F238E27FC236}">
                <a16:creationId xmlns:a16="http://schemas.microsoft.com/office/drawing/2014/main" id="{2F84D8EF-2ADB-4CF0-15E9-E7521E20EAA3}"/>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995435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Content Placeholder 2">
            <a:extLst>
              <a:ext uri="{FF2B5EF4-FFF2-40B4-BE49-F238E27FC236}">
                <a16:creationId xmlns:a16="http://schemas.microsoft.com/office/drawing/2014/main" id="{AA8E83D7-607A-4080-925F-87D94BD4206E}"/>
              </a:ext>
            </a:extLst>
          </p:cNvPr>
          <p:cNvSpPr txBox="1">
            <a:spLocks noGrp="1"/>
          </p:cNvSpPr>
          <p:nvPr>
            <p:ph idx="1"/>
          </p:nvPr>
        </p:nvSpPr>
        <p:spPr>
          <a:xfrm>
            <a:off x="533400" y="1214438"/>
            <a:ext cx="8001000" cy="4729162"/>
          </a:xfrm>
        </p:spPr>
        <p:txBody>
          <a:bodyPr>
            <a:normAutofit/>
          </a:bodyPr>
          <a:lstStyle/>
          <a:p>
            <a:pPr algn="just">
              <a:spcBef>
                <a:spcPct val="0"/>
              </a:spcBef>
              <a:spcAft>
                <a:spcPct val="0"/>
              </a:spcAft>
              <a:buClr>
                <a:srgbClr val="000000"/>
              </a:buClr>
              <a:buFont typeface="Arial" panose="020B0604020202020204" pitchFamily="34" charset="0"/>
              <a:buNone/>
            </a:pPr>
            <a:r>
              <a:rPr lang="en-IN" altLang="en-US" sz="2000" dirty="0">
                <a:latin typeface="Times New Roman" panose="02020603050405020304" pitchFamily="18" charset="0"/>
                <a:cs typeface="Times New Roman" panose="02020603050405020304" pitchFamily="18" charset="0"/>
              </a:rPr>
              <a:t>Subject Result: NA</a:t>
            </a:r>
          </a:p>
          <a:p>
            <a:pPr algn="just">
              <a:spcBef>
                <a:spcPct val="0"/>
              </a:spcBef>
              <a:spcAft>
                <a:spcPct val="0"/>
              </a:spcAft>
              <a:buClr>
                <a:srgbClr val="000000"/>
              </a:buClr>
              <a:buFont typeface="Arial" panose="020B0604020202020204" pitchFamily="34" charset="0"/>
              <a:buNone/>
            </a:pPr>
            <a:endParaRPr lang="en-IN" altLang="en-US" sz="2000" dirty="0">
              <a:latin typeface="Times New Roman" panose="02020603050405020304" pitchFamily="18" charset="0"/>
              <a:cs typeface="Times New Roman" panose="02020603050405020304" pitchFamily="18" charset="0"/>
            </a:endParaRPr>
          </a:p>
          <a:p>
            <a:pPr algn="just">
              <a:spcBef>
                <a:spcPct val="0"/>
              </a:spcBef>
              <a:spcAft>
                <a:spcPct val="0"/>
              </a:spcAft>
              <a:buClr>
                <a:srgbClr val="000000"/>
              </a:buClr>
              <a:buFont typeface="Arial" panose="020B0604020202020204" pitchFamily="34" charset="0"/>
              <a:buNone/>
            </a:pPr>
            <a:r>
              <a:rPr lang="en-IN" altLang="en-US" sz="2000" dirty="0">
                <a:latin typeface="Times New Roman" panose="02020603050405020304" pitchFamily="18" charset="0"/>
                <a:cs typeface="Times New Roman" panose="02020603050405020304" pitchFamily="18" charset="0"/>
              </a:rPr>
              <a:t>Department Result: NA</a:t>
            </a:r>
          </a:p>
          <a:p>
            <a:pPr algn="just">
              <a:spcBef>
                <a:spcPct val="0"/>
              </a:spcBef>
              <a:spcAft>
                <a:spcPct val="0"/>
              </a:spcAft>
              <a:buClr>
                <a:srgbClr val="000000"/>
              </a:buClr>
              <a:buFont typeface="Arial" panose="020B0604020202020204" pitchFamily="34" charset="0"/>
              <a:buNone/>
            </a:pPr>
            <a:endParaRPr lang="en-IN" altLang="en-US" sz="2000" dirty="0">
              <a:latin typeface="Times New Roman" panose="02020603050405020304" pitchFamily="18" charset="0"/>
              <a:cs typeface="Times New Roman" panose="02020603050405020304" pitchFamily="18" charset="0"/>
            </a:endParaRPr>
          </a:p>
          <a:p>
            <a:pPr algn="just">
              <a:spcBef>
                <a:spcPct val="0"/>
              </a:spcBef>
              <a:spcAft>
                <a:spcPct val="0"/>
              </a:spcAft>
              <a:buClr>
                <a:srgbClr val="000000"/>
              </a:buClr>
              <a:buFont typeface="Arial" panose="020B0604020202020204" pitchFamily="34" charset="0"/>
              <a:buNone/>
            </a:pPr>
            <a:r>
              <a:rPr lang="en-IN" altLang="en-US" sz="2000" dirty="0">
                <a:latin typeface="Times New Roman" panose="02020603050405020304" pitchFamily="18" charset="0"/>
                <a:cs typeface="Times New Roman" panose="02020603050405020304" pitchFamily="18" charset="0"/>
              </a:rPr>
              <a:t>Faculty-Wise Result: NA</a:t>
            </a:r>
          </a:p>
          <a:p>
            <a:pPr algn="just">
              <a:spcBef>
                <a:spcPct val="0"/>
              </a:spcBef>
              <a:spcAft>
                <a:spcPct val="0"/>
              </a:spcAft>
              <a:buClr>
                <a:srgbClr val="000000"/>
              </a:buClr>
              <a:buFont typeface="Arial" panose="020B0604020202020204" pitchFamily="34" charset="0"/>
              <a:buNone/>
            </a:pPr>
            <a:endParaRPr lang="en-IN" altLang="en-US" sz="3200" dirty="0">
              <a:latin typeface="Times New Roman" panose="02020603050405020304" pitchFamily="18" charset="0"/>
              <a:cs typeface="Times New Roman" panose="02020603050405020304" pitchFamily="18" charset="0"/>
            </a:endParaRPr>
          </a:p>
        </p:txBody>
      </p:sp>
      <p:sp>
        <p:nvSpPr>
          <p:cNvPr id="7" name="Title 1">
            <a:extLst>
              <a:ext uri="{FF2B5EF4-FFF2-40B4-BE49-F238E27FC236}">
                <a16:creationId xmlns:a16="http://schemas.microsoft.com/office/drawing/2014/main" id="{6C269D1B-1C71-46D4-97DD-E9E98F1F98FA}"/>
              </a:ext>
            </a:extLst>
          </p:cNvPr>
          <p:cNvSpPr txBox="1">
            <a:spLocks noGrp="1"/>
          </p:cNvSpPr>
          <p:nvPr>
            <p:ph type="title"/>
          </p:nvPr>
        </p:nvSpPr>
        <p:spPr>
          <a:xfrm>
            <a:off x="1545615" y="1"/>
            <a:ext cx="7598385" cy="692726"/>
          </a:xfrm>
          <a:gradFill flip="none" rotWithShape="1">
            <a:gsLst>
              <a:gs pos="0">
                <a:srgbClr val="FF8585">
                  <a:tint val="66000"/>
                  <a:satMod val="160000"/>
                </a:srgbClr>
              </a:gs>
              <a:gs pos="50000">
                <a:srgbClr val="FF8585">
                  <a:tint val="44500"/>
                  <a:satMod val="160000"/>
                </a:srgbClr>
              </a:gs>
              <a:gs pos="100000">
                <a:srgbClr val="FF8585">
                  <a:tint val="23500"/>
                  <a:satMod val="160000"/>
                </a:srgbClr>
              </a:gs>
            </a:gsLst>
            <a:lin ang="5400000" scaled="1"/>
            <a:tileRect/>
          </a:gradFill>
        </p:spPr>
        <p:style>
          <a:lnRef idx="1">
            <a:schemeClr val="accent5"/>
          </a:lnRef>
          <a:fillRef idx="2">
            <a:schemeClr val="accent5"/>
          </a:fillRef>
          <a:effectRef idx="1">
            <a:schemeClr val="accent5"/>
          </a:effectRef>
          <a:fontRef idx="minor">
            <a:schemeClr val="dk1"/>
          </a:fontRef>
        </p:style>
        <p:txBody>
          <a:bodyPr lIns="91440" tIns="45720" rIns="91440" bIns="45720" rtlCol="0">
            <a:normAutofit/>
          </a:bodyPr>
          <a:lstStyle/>
          <a:p>
            <a:pPr eaLnBrk="1" fontAlgn="auto" hangingPunct="1">
              <a:spcBef>
                <a:spcPct val="0"/>
              </a:spcBef>
              <a:buClrTx/>
              <a:buSzTx/>
              <a:buFontTx/>
              <a:buNone/>
              <a:defRPr/>
            </a:pPr>
            <a:r>
              <a:rPr lang="en-US" sz="2400" kern="1200" dirty="0">
                <a:latin typeface="Times New Roman" pitchFamily="18" charset="0"/>
                <a:cs typeface="Times New Roman" pitchFamily="18" charset="0"/>
                <a:sym typeface="Arial" charset="0"/>
              </a:rPr>
              <a:t>Result Analysis</a:t>
            </a:r>
          </a:p>
        </p:txBody>
      </p:sp>
      <p:sp>
        <p:nvSpPr>
          <p:cNvPr id="52230" name="Slide Number Placeholder 8">
            <a:extLst>
              <a:ext uri="{FF2B5EF4-FFF2-40B4-BE49-F238E27FC236}">
                <a16:creationId xmlns:a16="http://schemas.microsoft.com/office/drawing/2014/main" id="{D79C5C8A-AFC2-4C7D-99A7-FECD9C2BCD46}"/>
              </a:ext>
            </a:extLst>
          </p:cNvPr>
          <p:cNvSpPr>
            <a:spLocks noGrp="1"/>
          </p:cNvSpPr>
          <p:nvPr>
            <p:ph type="sldNum" sz="quarter" idx="4294967295"/>
          </p:nvPr>
        </p:nvSpPr>
        <p:spPr bwMode="auto">
          <a:xfrm>
            <a:off x="7239000" y="6320008"/>
            <a:ext cx="1651782" cy="36512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fontAlgn="base">
              <a:spcBef>
                <a:spcPct val="0"/>
              </a:spcBef>
              <a:spcAft>
                <a:spcPct val="0"/>
              </a:spcAft>
              <a:buClr>
                <a:srgbClr val="000000"/>
              </a:buClr>
              <a:buFont typeface="Arial" panose="020B0604020202020204" pitchFamily="34" charset="0"/>
              <a:buNone/>
              <a:defRPr sz="1200" kern="1200">
                <a:solidFill>
                  <a:srgbClr val="888888"/>
                </a:solidFill>
                <a:latin typeface="Calibri" panose="020F0502020204030204" pitchFamily="34" charset="0"/>
                <a:ea typeface="+mn-ea"/>
                <a:cs typeface="Arial" panose="020B0604020202020204" pitchFamily="34" charset="0"/>
                <a:sym typeface="Calibri" panose="020F0502020204030204" pitchFamily="34" charset="0"/>
              </a:defRPr>
            </a:lvl1pPr>
            <a:lvl2pPr marL="457200" algn="l" rtl="0" fontAlgn="base">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fontAlgn="base">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fontAlgn="base">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fontAlgn="base">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eaLnBrk="1" hangingPunct="1"/>
            <a:fld id="{E22F518A-4755-4E63-80FF-93C53BC9E5C8}" type="slidenum">
              <a:rPr lang="en-US" altLang="en-US" smtClean="0"/>
              <a:pPr eaLnBrk="1" hangingPunct="1"/>
              <a:t>16</a:t>
            </a:fld>
            <a:endParaRPr lang="en-US" altLang="en-US" sz="1200">
              <a:solidFill>
                <a:srgbClr val="888888"/>
              </a:solidFill>
              <a:latin typeface="Calibri" panose="020F0502020204030204" pitchFamily="34" charset="0"/>
              <a:sym typeface="Calibri" panose="020F0502020204030204" pitchFamily="34" charset="0"/>
            </a:endParaRPr>
          </a:p>
        </p:txBody>
      </p:sp>
      <p:sp>
        <p:nvSpPr>
          <p:cNvPr id="52231" name="Date Placeholder 7">
            <a:extLst>
              <a:ext uri="{FF2B5EF4-FFF2-40B4-BE49-F238E27FC236}">
                <a16:creationId xmlns:a16="http://schemas.microsoft.com/office/drawing/2014/main" id="{C9161480-6915-48B2-AA7C-B24B1C3239FE}"/>
              </a:ext>
            </a:extLst>
          </p:cNvPr>
          <p:cNvSpPr>
            <a:spLocks noGrp="1"/>
          </p:cNvSpPr>
          <p:nvPr>
            <p:ph type="dt" sz="quarter" idx="11"/>
          </p:nvPr>
        </p:nvSpPr>
        <p:spPr>
          <a:xfrm>
            <a:off x="402615" y="6271504"/>
            <a:ext cx="1143000" cy="40146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Font typeface="Arial" panose="020B0604020202020204" pitchFamily="34" charset="0"/>
              <a:buNone/>
            </a:pPr>
            <a:fld id="{CDF4563C-BED3-44EB-834A-CB895E04A4B1}" type="datetime1">
              <a:rPr lang="en-US" altLang="en-US" sz="1200" smtClean="0">
                <a:solidFill>
                  <a:srgbClr val="888888"/>
                </a:solidFill>
                <a:latin typeface="Calibri" panose="020F0502020204030204" pitchFamily="34" charset="0"/>
                <a:sym typeface="Calibri" panose="020F0502020204030204" pitchFamily="34" charset="0"/>
              </a:rPr>
              <a:t>10-Nov-25</a:t>
            </a:fld>
            <a:endParaRPr lang="en-US" altLang="en-US" sz="1200" dirty="0">
              <a:solidFill>
                <a:srgbClr val="888888"/>
              </a:solidFill>
              <a:latin typeface="Calibri" panose="020F0502020204030204" pitchFamily="34" charset="0"/>
              <a:sym typeface="Calibri" panose="020F0502020204030204" pitchFamily="34" charset="0"/>
            </a:endParaRPr>
          </a:p>
        </p:txBody>
      </p:sp>
      <p:pic>
        <p:nvPicPr>
          <p:cNvPr id="2" name="Picture 1" descr="A screenshot of a computer&#10;&#10;Description automatically generated">
            <a:extLst>
              <a:ext uri="{FF2B5EF4-FFF2-40B4-BE49-F238E27FC236}">
                <a16:creationId xmlns:a16="http://schemas.microsoft.com/office/drawing/2014/main" id="{5B034CE9-575A-B278-CEEB-141C68A8670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A6F88CD9-DBBC-B17F-7D21-E0815093B795}"/>
              </a:ext>
            </a:extLst>
          </p:cNvPr>
          <p:cNvSpPr txBox="1">
            <a:spLocks/>
          </p:cNvSpPr>
          <p:nvPr/>
        </p:nvSpPr>
        <p:spPr>
          <a:xfrm>
            <a:off x="1600200" y="6448251"/>
            <a:ext cx="5443163"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defRPr/>
            </a:pPr>
            <a:r>
              <a:rPr lang="en-US" dirty="0">
                <a:solidFill>
                  <a:prstClr val="black">
                    <a:tint val="75000"/>
                  </a:prstClr>
                </a:solidFill>
                <a:latin typeface="Calibri"/>
              </a:rPr>
              <a:t>              High Performance computing                   Unit 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7100455" cy="4373563"/>
          </a:xfrm>
        </p:spPr>
        <p:txBody>
          <a:bodyPr>
            <a:normAutofit/>
          </a:bodyPr>
          <a:lstStyle/>
          <a:p>
            <a:pPr algn="just">
              <a:buNone/>
            </a:pPr>
            <a:r>
              <a:rPr lang="en-US" sz="2000" b="1" dirty="0"/>
              <a:t>Prerequisites:</a:t>
            </a:r>
          </a:p>
          <a:p>
            <a:pPr algn="just">
              <a:lnSpc>
                <a:spcPct val="150000"/>
              </a:lnSpc>
            </a:pPr>
            <a:r>
              <a:rPr lang="en-US" sz="2000" b="1" dirty="0"/>
              <a:t>Programming Fundamentals:</a:t>
            </a:r>
          </a:p>
          <a:p>
            <a:pPr marL="0" indent="0" algn="just">
              <a:lnSpc>
                <a:spcPct val="150000"/>
              </a:lnSpc>
              <a:buNone/>
            </a:pPr>
            <a:r>
              <a:rPr lang="en-US" sz="2000" dirty="0"/>
              <a:t> Languages: Proficiency in C, C++, or Fortran – essential for working </a:t>
            </a:r>
          </a:p>
          <a:p>
            <a:pPr marL="0" indent="0" algn="just">
              <a:lnSpc>
                <a:spcPct val="150000"/>
              </a:lnSpc>
              <a:buNone/>
            </a:pPr>
            <a:endParaRPr lang="en-US" sz="2000" b="1" dirty="0"/>
          </a:p>
          <a:p>
            <a:pPr marL="0" indent="0" algn="just">
              <a:lnSpc>
                <a:spcPct val="150000"/>
              </a:lnSpc>
              <a:buNone/>
            </a:pPr>
            <a:r>
              <a:rPr lang="en-US" sz="2000" b="1" dirty="0"/>
              <a:t>Recap:</a:t>
            </a:r>
          </a:p>
          <a:p>
            <a:pPr algn="just">
              <a:lnSpc>
                <a:spcPct val="150000"/>
              </a:lnSpc>
            </a:pPr>
            <a:r>
              <a:rPr lang="en-US" sz="2000" dirty="0"/>
              <a:t>High-Performance Computing, Applications of High-Performance Computing</a:t>
            </a:r>
          </a:p>
        </p:txBody>
      </p:sp>
      <p:sp>
        <p:nvSpPr>
          <p:cNvPr id="4" name="Date Placeholder 3"/>
          <p:cNvSpPr>
            <a:spLocks noGrp="1"/>
          </p:cNvSpPr>
          <p:nvPr>
            <p:ph type="dt" sz="half" idx="10"/>
          </p:nvPr>
        </p:nvSpPr>
        <p:spPr>
          <a:prstGeom prst="rect">
            <a:avLst/>
          </a:prstGeom>
        </p:spPr>
        <p:txBody>
          <a:bodyPr/>
          <a:lstStyle/>
          <a:p>
            <a:fld id="{6EA704C2-184E-4841-A3ED-102DFE9A564F}" type="datetime1">
              <a:rPr lang="en-US" smtClean="0"/>
              <a:t>10-Nov-25</a:t>
            </a:fld>
            <a:endParaRPr lang="en-US"/>
          </a:p>
        </p:txBody>
      </p:sp>
      <p:sp>
        <p:nvSpPr>
          <p:cNvPr id="6" name="Slide Number Placeholder 5"/>
          <p:cNvSpPr>
            <a:spLocks noGrp="1"/>
          </p:cNvSpPr>
          <p:nvPr>
            <p:ph type="sldNum" sz="quarter" idx="12"/>
          </p:nvPr>
        </p:nvSpPr>
        <p:spPr>
          <a:prstGeom prst="rect">
            <a:avLst/>
          </a:prstGeom>
        </p:spPr>
        <p:txBody>
          <a:bodyPr/>
          <a:lstStyle/>
          <a:p>
            <a:fld id="{B6F15528-21DE-4FAA-801E-634DDDAF4B2B}" type="slidenum">
              <a:rPr lang="en-US" smtClean="0"/>
              <a:pPr/>
              <a:t>17</a:t>
            </a:fld>
            <a:endParaRPr lang="en-US"/>
          </a:p>
        </p:txBody>
      </p:sp>
      <p:sp>
        <p:nvSpPr>
          <p:cNvPr id="9" name="Title 1">
            <a:extLst>
              <a:ext uri="{FF2B5EF4-FFF2-40B4-BE49-F238E27FC236}">
                <a16:creationId xmlns:a16="http://schemas.microsoft.com/office/drawing/2014/main" id="{343CFCBF-680E-4B0C-8602-86D30BF2D33A}"/>
              </a:ext>
            </a:extLst>
          </p:cNvPr>
          <p:cNvSpPr txBox="1">
            <a:spLocks/>
          </p:cNvSpPr>
          <p:nvPr/>
        </p:nvSpPr>
        <p:spPr>
          <a:xfrm>
            <a:off x="1371600" y="0"/>
            <a:ext cx="7772400" cy="685799"/>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mn-lt"/>
                <a:ea typeface="+mn-ea"/>
                <a:cs typeface="+mn-cs"/>
              </a:rPr>
              <a:t>Prerequisite and Recap</a:t>
            </a:r>
          </a:p>
        </p:txBody>
      </p:sp>
      <p:pic>
        <p:nvPicPr>
          <p:cNvPr id="7" name="Picture 6">
            <a:extLst>
              <a:ext uri="{FF2B5EF4-FFF2-40B4-BE49-F238E27FC236}">
                <a16:creationId xmlns:a16="http://schemas.microsoft.com/office/drawing/2014/main" id="{FC0B4CB1-A45C-724E-B43D-F30F9540B7DA}"/>
              </a:ext>
            </a:extLst>
          </p:cNvPr>
          <p:cNvPicPr>
            <a:picLocks noChangeAspect="1"/>
          </p:cNvPicPr>
          <p:nvPr/>
        </p:nvPicPr>
        <p:blipFill>
          <a:blip r:embed="rId2"/>
          <a:stretch>
            <a:fillRect/>
          </a:stretch>
        </p:blipFill>
        <p:spPr>
          <a:xfrm>
            <a:off x="-19722" y="0"/>
            <a:ext cx="1384300" cy="8128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FFC9C173-622F-8A1B-3B11-0CEB1DB211F3}"/>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8" name="Footer Placeholder 12">
            <a:extLst>
              <a:ext uri="{FF2B5EF4-FFF2-40B4-BE49-F238E27FC236}">
                <a16:creationId xmlns:a16="http://schemas.microsoft.com/office/drawing/2014/main" id="{B122CC4E-E5E1-1781-061B-A79844618F59}"/>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a:prstGeom prst="rect">
            <a:avLst/>
          </a:prstGeom>
        </p:spPr>
        <p:txBody>
          <a:bodyPr/>
          <a:lstStyle/>
          <a:p>
            <a:fld id="{91701931-E06F-469A-8447-8ABB771D998C}" type="datetime1">
              <a:rPr lang="en-US" smtClean="0"/>
              <a:t>10-Nov-25</a:t>
            </a:fld>
            <a:endParaRPr lang="en-US"/>
          </a:p>
        </p:txBody>
      </p:sp>
      <p:sp>
        <p:nvSpPr>
          <p:cNvPr id="6" name="Slide Number Placeholder 5"/>
          <p:cNvSpPr>
            <a:spLocks noGrp="1"/>
          </p:cNvSpPr>
          <p:nvPr>
            <p:ph type="sldNum" sz="quarter" idx="12"/>
          </p:nvPr>
        </p:nvSpPr>
        <p:spPr>
          <a:prstGeom prst="rect">
            <a:avLst/>
          </a:prstGeom>
        </p:spPr>
        <p:txBody>
          <a:bodyPr/>
          <a:lstStyle/>
          <a:p>
            <a:fld id="{B6F15528-21DE-4FAA-801E-634DDDAF4B2B}" type="slidenum">
              <a:rPr lang="en-US" smtClean="0"/>
              <a:pPr/>
              <a:t>18</a:t>
            </a:fld>
            <a:endParaRPr lang="en-US"/>
          </a:p>
        </p:txBody>
      </p:sp>
      <p:sp>
        <p:nvSpPr>
          <p:cNvPr id="9" name="Title 1">
            <a:extLst>
              <a:ext uri="{FF2B5EF4-FFF2-40B4-BE49-F238E27FC236}">
                <a16:creationId xmlns:a16="http://schemas.microsoft.com/office/drawing/2014/main" id="{343CFCBF-680E-4B0C-8602-86D30BF2D33A}"/>
              </a:ext>
            </a:extLst>
          </p:cNvPr>
          <p:cNvSpPr txBox="1">
            <a:spLocks/>
          </p:cNvSpPr>
          <p:nvPr/>
        </p:nvSpPr>
        <p:spPr>
          <a:xfrm>
            <a:off x="1353671" y="0"/>
            <a:ext cx="7772400" cy="685799"/>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dk1"/>
                </a:solidFill>
                <a:effectLst/>
                <a:uLnTx/>
                <a:uFillTx/>
                <a:latin typeface="+mn-lt"/>
                <a:ea typeface="+mn-ea"/>
                <a:cs typeface="+mn-cs"/>
              </a:rPr>
              <a:t>Brief Intro of Subject with video</a:t>
            </a:r>
          </a:p>
        </p:txBody>
      </p:sp>
      <p:sp>
        <p:nvSpPr>
          <p:cNvPr id="7" name="Content Placeholder 6">
            <a:extLst>
              <a:ext uri="{FF2B5EF4-FFF2-40B4-BE49-F238E27FC236}">
                <a16:creationId xmlns:a16="http://schemas.microsoft.com/office/drawing/2014/main" id="{EF632368-14F3-4F48-B212-F99EBC3ED043}"/>
              </a:ext>
            </a:extLst>
          </p:cNvPr>
          <p:cNvSpPr>
            <a:spLocks noGrp="1"/>
          </p:cNvSpPr>
          <p:nvPr>
            <p:ph idx="1"/>
          </p:nvPr>
        </p:nvSpPr>
        <p:spPr>
          <a:xfrm>
            <a:off x="-13133" y="930442"/>
            <a:ext cx="9139204" cy="5096285"/>
          </a:xfrm>
        </p:spPr>
        <p:txBody>
          <a:bodyPr>
            <a:normAutofit lnSpcReduction="10000"/>
          </a:bodyPr>
          <a:lstStyle/>
          <a:p>
            <a:pPr marL="0" indent="0" algn="just">
              <a:buNone/>
            </a:pPr>
            <a:r>
              <a:rPr lang="en-US" sz="2200" kern="1200" dirty="0">
                <a:solidFill>
                  <a:schemeClr val="tx1"/>
                </a:solidFill>
                <a:effectLst/>
                <a:latin typeface="Times New Roman" panose="02020603050405020304" pitchFamily="18" charset="0"/>
                <a:cs typeface="Times New Roman" panose="02020603050405020304" pitchFamily="18" charset="0"/>
              </a:rPr>
              <a:t>High Performance Computing (HPC) focuses on solving complex computational problems using parallel and distributed computing technologies. In today’s era of large-scale data and simulation-driven systems, HPC enables faster processing and analysis by harnessing the power of modern hardware and software tools like multi-core processors, clusters, grids, and even quantum systems.</a:t>
            </a:r>
          </a:p>
          <a:p>
            <a:pPr marL="0" indent="0" algn="just">
              <a:buNone/>
            </a:pPr>
            <a:r>
              <a:rPr lang="en-US" sz="2200" b="1" kern="1200" dirty="0">
                <a:solidFill>
                  <a:schemeClr val="tx1"/>
                </a:solidFill>
                <a:effectLst/>
                <a:latin typeface="Times New Roman" panose="02020603050405020304" pitchFamily="18" charset="0"/>
                <a:cs typeface="Times New Roman" panose="02020603050405020304" pitchFamily="18" charset="0"/>
              </a:rPr>
              <a:t>Students learn:</a:t>
            </a:r>
          </a:p>
          <a:p>
            <a:pPr algn="just"/>
            <a:r>
              <a:rPr lang="en-US" sz="2200" kern="1200" dirty="0">
                <a:solidFill>
                  <a:schemeClr val="tx1"/>
                </a:solidFill>
                <a:effectLst/>
                <a:latin typeface="Times New Roman" panose="02020603050405020304" pitchFamily="18" charset="0"/>
                <a:cs typeface="Times New Roman" panose="02020603050405020304" pitchFamily="18" charset="0"/>
              </a:rPr>
              <a:t>Core concepts of parallelism</a:t>
            </a:r>
          </a:p>
          <a:p>
            <a:pPr algn="just"/>
            <a:r>
              <a:rPr lang="en-US" sz="2200" kern="1200" dirty="0">
                <a:solidFill>
                  <a:schemeClr val="tx1"/>
                </a:solidFill>
                <a:effectLst/>
                <a:latin typeface="Times New Roman" panose="02020603050405020304" pitchFamily="18" charset="0"/>
                <a:cs typeface="Times New Roman" panose="02020603050405020304" pitchFamily="18" charset="0"/>
              </a:rPr>
              <a:t>Architectural models like SIMD, MIMD</a:t>
            </a:r>
          </a:p>
          <a:p>
            <a:pPr algn="just"/>
            <a:r>
              <a:rPr lang="en-US" sz="2200" kern="1200" dirty="0">
                <a:solidFill>
                  <a:schemeClr val="tx1"/>
                </a:solidFill>
                <a:effectLst/>
                <a:latin typeface="Times New Roman" panose="02020603050405020304" pitchFamily="18" charset="0"/>
                <a:cs typeface="Times New Roman" panose="02020603050405020304" pitchFamily="18" charset="0"/>
              </a:rPr>
              <a:t>Programming using OpenMP and MPI</a:t>
            </a:r>
          </a:p>
          <a:p>
            <a:pPr algn="just"/>
            <a:r>
              <a:rPr lang="en-US" sz="2200" kern="1200" dirty="0">
                <a:solidFill>
                  <a:schemeClr val="tx1"/>
                </a:solidFill>
                <a:effectLst/>
                <a:latin typeface="Times New Roman" panose="02020603050405020304" pitchFamily="18" charset="0"/>
                <a:cs typeface="Times New Roman" panose="02020603050405020304" pitchFamily="18" charset="0"/>
              </a:rPr>
              <a:t>Fault-tolerant mechanisms in cluster systems</a:t>
            </a:r>
          </a:p>
          <a:p>
            <a:pPr marL="0" indent="0" algn="just">
              <a:buNone/>
            </a:pPr>
            <a:r>
              <a:rPr lang="en-US" sz="2200" kern="1200" dirty="0">
                <a:solidFill>
                  <a:schemeClr val="tx1"/>
                </a:solidFill>
                <a:effectLst/>
                <a:latin typeface="Times New Roman" panose="02020603050405020304" pitchFamily="18" charset="0"/>
                <a:cs typeface="Times New Roman" panose="02020603050405020304" pitchFamily="18" charset="0"/>
              </a:rPr>
              <a:t>This course builds the foundation to design, implement, and analyze performance-driven software and systems used in scientific research, machine learning, big data, etc.</a:t>
            </a:r>
          </a:p>
          <a:p>
            <a:endParaRPr lang="en-US" dirty="0">
              <a:latin typeface="+mj-lt"/>
            </a:endParaRPr>
          </a:p>
        </p:txBody>
      </p:sp>
      <p:pic>
        <p:nvPicPr>
          <p:cNvPr id="8" name="Picture 7">
            <a:extLst>
              <a:ext uri="{FF2B5EF4-FFF2-40B4-BE49-F238E27FC236}">
                <a16:creationId xmlns:a16="http://schemas.microsoft.com/office/drawing/2014/main" id="{660A703F-3E80-1C4A-9962-E0A24FD1E0B0}"/>
              </a:ext>
            </a:extLst>
          </p:cNvPr>
          <p:cNvPicPr>
            <a:picLocks noChangeAspect="1"/>
          </p:cNvPicPr>
          <p:nvPr/>
        </p:nvPicPr>
        <p:blipFill>
          <a:blip r:embed="rId2"/>
          <a:stretch>
            <a:fillRect/>
          </a:stretch>
        </p:blipFill>
        <p:spPr>
          <a:xfrm>
            <a:off x="0" y="-27448"/>
            <a:ext cx="1384300" cy="812800"/>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AAB39E09-33E0-981D-1850-378A2ED73F05}"/>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5" name="Footer Placeholder 12">
            <a:extLst>
              <a:ext uri="{FF2B5EF4-FFF2-40B4-BE49-F238E27FC236}">
                <a16:creationId xmlns:a16="http://schemas.microsoft.com/office/drawing/2014/main" id="{A9D3F480-19FE-D320-CCF1-86249CBD41F6}"/>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61832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50A1C-E255-5659-65F3-EB461E7292E5}"/>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BC430BB-CAC4-07B1-4822-89B7EB29B5F7}"/>
              </a:ext>
            </a:extLst>
          </p:cNvPr>
          <p:cNvPicPr>
            <a:picLocks noChangeAspect="1"/>
          </p:cNvPicPr>
          <p:nvPr/>
        </p:nvPicPr>
        <p:blipFill>
          <a:blip r:embed="rId2">
            <a:duotone>
              <a:schemeClr val="bg2">
                <a:shade val="45000"/>
                <a:satMod val="135000"/>
              </a:schemeClr>
              <a:prstClr val="white"/>
            </a:duotone>
          </a:blip>
          <a:srcRect r="10999" b="-1"/>
          <a:stretch>
            <a:fillRect/>
          </a:stretch>
        </p:blipFill>
        <p:spPr>
          <a:xfrm>
            <a:off x="20" y="10"/>
            <a:ext cx="9143980" cy="6857990"/>
          </a:xfrm>
          <a:prstGeom prst="rect">
            <a:avLst/>
          </a:prstGeom>
        </p:spPr>
        <p:style>
          <a:lnRef idx="2">
            <a:schemeClr val="dk1"/>
          </a:lnRef>
          <a:fillRef idx="1">
            <a:schemeClr val="lt1"/>
          </a:fillRef>
          <a:effectRef idx="0">
            <a:schemeClr val="dk1"/>
          </a:effectRef>
          <a:fontRef idx="minor">
            <a:schemeClr val="dk1"/>
          </a:fontRef>
        </p:style>
      </p:pic>
      <p:sp>
        <p:nvSpPr>
          <p:cNvPr id="2" name="Title 1">
            <a:extLst>
              <a:ext uri="{FF2B5EF4-FFF2-40B4-BE49-F238E27FC236}">
                <a16:creationId xmlns:a16="http://schemas.microsoft.com/office/drawing/2014/main" id="{A73BC4EE-6572-A61B-22AC-3DABE743AE08}"/>
              </a:ext>
            </a:extLst>
          </p:cNvPr>
          <p:cNvSpPr>
            <a:spLocks noGrp="1"/>
          </p:cNvSpPr>
          <p:nvPr>
            <p:ph type="title"/>
          </p:nvPr>
        </p:nvSpPr>
        <p:spPr>
          <a:xfrm>
            <a:off x="1749345" y="7233"/>
            <a:ext cx="7148631" cy="745128"/>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err="1">
                <a:solidFill>
                  <a:srgbClr val="001D35"/>
                </a:solidFill>
                <a:latin typeface="Google Sans"/>
              </a:rPr>
              <a:t>OpenMP</a:t>
            </a:r>
            <a:endParaRPr dirty="0"/>
          </a:p>
        </p:txBody>
      </p:sp>
      <p:pic>
        <p:nvPicPr>
          <p:cNvPr id="4" name="Picture 3" descr="A screenshot of a computer&#10;&#10;Description automatically generated">
            <a:extLst>
              <a:ext uri="{FF2B5EF4-FFF2-40B4-BE49-F238E27FC236}">
                <a16:creationId xmlns:a16="http://schemas.microsoft.com/office/drawing/2014/main" id="{3D038FAE-0FCD-6FB0-21E2-227018E2132F}"/>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3602FAEF-3F4B-6E5D-1109-3258ADD446FE}"/>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5" name="Rectangle 4"/>
          <p:cNvSpPr/>
          <p:nvPr/>
        </p:nvSpPr>
        <p:spPr>
          <a:xfrm>
            <a:off x="1233995" y="1674699"/>
            <a:ext cx="6821854" cy="3693319"/>
          </a:xfrm>
          <a:prstGeom prst="rect">
            <a:avLst/>
          </a:prstGeom>
        </p:spPr>
        <p:txBody>
          <a:bodyPr wrap="square">
            <a:spAutoFit/>
          </a:bodyPr>
          <a:lstStyle/>
          <a:p>
            <a:pPr algn="just">
              <a:lnSpc>
                <a:spcPct val="150000"/>
              </a:lnSpc>
            </a:pPr>
            <a:r>
              <a:rPr lang="en-US" dirty="0">
                <a:solidFill>
                  <a:srgbClr val="001D35"/>
                </a:solidFill>
                <a:latin typeface="Times New Roman" panose="02020603050405020304" pitchFamily="18" charset="0"/>
                <a:cs typeface="Times New Roman" panose="02020603050405020304" pitchFamily="18" charset="0"/>
              </a:rPr>
              <a:t>What is </a:t>
            </a:r>
            <a:r>
              <a:rPr lang="en-US" dirty="0" err="1">
                <a:solidFill>
                  <a:srgbClr val="001D35"/>
                </a:solidFill>
                <a:latin typeface="Times New Roman" panose="02020603050405020304" pitchFamily="18" charset="0"/>
                <a:cs typeface="Times New Roman" panose="02020603050405020304" pitchFamily="18" charset="0"/>
              </a:rPr>
              <a:t>OpenMP</a:t>
            </a:r>
            <a:r>
              <a:rPr lang="en-US" dirty="0">
                <a:solidFill>
                  <a:srgbClr val="001D35"/>
                </a:solidFill>
                <a:latin typeface="Times New Roman" panose="02020603050405020304" pitchFamily="18" charset="0"/>
                <a:cs typeface="Times New Roman" panose="02020603050405020304" pitchFamily="18" charset="0"/>
              </a:rPr>
              <a:t>?</a:t>
            </a:r>
          </a:p>
          <a:p>
            <a:pPr marL="342900" indent="-342900" algn="just">
              <a:lnSpc>
                <a:spcPct val="15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Open Multi-Processing API for shared memory parallel programming</a:t>
            </a:r>
          </a:p>
          <a:p>
            <a:pPr algn="just">
              <a:lnSpc>
                <a:spcPct val="150000"/>
              </a:lnSpc>
            </a:pPr>
            <a:r>
              <a:rPr lang="en-US" dirty="0">
                <a:solidFill>
                  <a:srgbClr val="001D35"/>
                </a:solidFill>
                <a:latin typeface="Times New Roman" panose="02020603050405020304" pitchFamily="18" charset="0"/>
                <a:cs typeface="Times New Roman" panose="02020603050405020304" pitchFamily="18" charset="0"/>
              </a:rPr>
              <a:t>Developed for:</a:t>
            </a:r>
          </a:p>
          <a:p>
            <a:pPr marL="342900" indent="-342900" algn="just">
              <a:lnSpc>
                <a:spcPct val="15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C, C++, Fortran</a:t>
            </a:r>
          </a:p>
          <a:p>
            <a:pPr algn="just">
              <a:lnSpc>
                <a:spcPct val="150000"/>
              </a:lnSpc>
            </a:pPr>
            <a:r>
              <a:rPr lang="en-US" dirty="0">
                <a:solidFill>
                  <a:srgbClr val="001D35"/>
                </a:solidFill>
                <a:latin typeface="Times New Roman" panose="02020603050405020304" pitchFamily="18" charset="0"/>
                <a:cs typeface="Times New Roman" panose="02020603050405020304" pitchFamily="18" charset="0"/>
              </a:rPr>
              <a:t>Used for:</a:t>
            </a:r>
          </a:p>
          <a:p>
            <a:pPr marL="342900" indent="-342900" algn="just">
              <a:lnSpc>
                <a:spcPct val="15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Multi-core processors</a:t>
            </a:r>
          </a:p>
          <a:p>
            <a:pPr marL="342900" indent="-342900" algn="just">
              <a:lnSpc>
                <a:spcPct val="15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Parallelizing loops, tasks, and regions of code</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7894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35D884BE-FC8C-49D7-8322-A23EC77A6A95}" type="datetime1">
              <a:rPr lang="en-US" smtClean="0"/>
              <a:t>10-Nov-25</a:t>
            </a:fld>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2</a:t>
            </a:fld>
            <a:endParaRPr lang="en-US"/>
          </a:p>
        </p:txBody>
      </p:sp>
      <p:sp>
        <p:nvSpPr>
          <p:cNvPr id="8" name="Title 1"/>
          <p:cNvSpPr txBox="1">
            <a:spLocks/>
          </p:cNvSpPr>
          <p:nvPr/>
        </p:nvSpPr>
        <p:spPr>
          <a:xfrm>
            <a:off x="1470526" y="2881"/>
            <a:ext cx="7673474" cy="771514"/>
          </a:xfrm>
          <a:prstGeom prst="rect">
            <a:avLst/>
          </a:prstGeom>
          <a:gradFill flip="none" rotWithShape="1">
            <a:gsLst>
              <a:gs pos="0">
                <a:srgbClr val="FF7979">
                  <a:tint val="66000"/>
                  <a:satMod val="160000"/>
                </a:srgbClr>
              </a:gs>
              <a:gs pos="50000">
                <a:srgbClr val="FF7979">
                  <a:tint val="44500"/>
                  <a:satMod val="160000"/>
                </a:srgbClr>
              </a:gs>
              <a:gs pos="100000">
                <a:srgbClr val="FF7979">
                  <a:tint val="23500"/>
                  <a:satMod val="160000"/>
                </a:srgbClr>
              </a:gs>
            </a:gsLst>
            <a:lin ang="8100000" scaled="1"/>
            <a:tileRect/>
          </a:gradFill>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R="0" indent="0" algn="ctr" fontAlgn="auto">
              <a:lnSpc>
                <a:spcPct val="100000"/>
              </a:lnSpc>
              <a:spcBef>
                <a:spcPct val="0"/>
              </a:spcBef>
              <a:spcAft>
                <a:spcPts val="0"/>
              </a:spcAft>
              <a:buClrTx/>
              <a:buSzTx/>
              <a:buFontTx/>
              <a:buNone/>
              <a:tabLst/>
              <a:defRPr/>
            </a:pPr>
            <a:r>
              <a:rPr lang="en-US" sz="2400" b="1" dirty="0">
                <a:solidFill>
                  <a:schemeClr val="tx1"/>
                </a:solidFill>
                <a:latin typeface="Times New Roman" panose="02020603050405020304" pitchFamily="18" charset="0"/>
                <a:cs typeface="Times New Roman" panose="02020603050405020304" pitchFamily="18" charset="0"/>
              </a:rPr>
              <a:t>Faculty Profile</a:t>
            </a:r>
          </a:p>
        </p:txBody>
      </p:sp>
      <p:sp>
        <p:nvSpPr>
          <p:cNvPr id="10" name="TextBox 9"/>
          <p:cNvSpPr txBox="1"/>
          <p:nvPr/>
        </p:nvSpPr>
        <p:spPr>
          <a:xfrm>
            <a:off x="762000" y="1447800"/>
            <a:ext cx="5970240" cy="2585323"/>
          </a:xfrm>
          <a:prstGeom prst="rect">
            <a:avLst/>
          </a:prstGeom>
          <a:noFill/>
        </p:spPr>
        <p:txBody>
          <a:bodyPr wrap="square" rtlCol="0">
            <a:spAutoFit/>
          </a:bodyPr>
          <a:lstStyle/>
          <a:p>
            <a:pPr algn="just"/>
            <a:r>
              <a:rPr lang="en-US" b="1" dirty="0">
                <a:latin typeface="Times New Roman" pitchFamily="18" charset="0"/>
                <a:cs typeface="Times New Roman" pitchFamily="18" charset="0"/>
              </a:rPr>
              <a:t>FACULTY PROFILE</a:t>
            </a:r>
          </a:p>
          <a:p>
            <a:pPr algn="just"/>
            <a:endParaRPr lang="en-US" dirty="0">
              <a:latin typeface="Times New Roman" pitchFamily="18" charset="0"/>
              <a:cs typeface="Times New Roman" pitchFamily="18" charset="0"/>
            </a:endParaRPr>
          </a:p>
          <a:p>
            <a:pPr algn="just"/>
            <a:r>
              <a:rPr lang="en-US" b="1" dirty="0">
                <a:latin typeface="Times New Roman" pitchFamily="18" charset="0"/>
                <a:cs typeface="Times New Roman" pitchFamily="18" charset="0"/>
              </a:rPr>
              <a:t>Name of Faculty: Mr. </a:t>
            </a:r>
            <a:r>
              <a:rPr lang="en-US" b="1" dirty="0" err="1">
                <a:latin typeface="Times New Roman" pitchFamily="18" charset="0"/>
                <a:cs typeface="Times New Roman" pitchFamily="18" charset="0"/>
              </a:rPr>
              <a:t>Tushar</a:t>
            </a: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algn="just"/>
            <a:r>
              <a:rPr lang="en-US" b="1" dirty="0">
                <a:latin typeface="Times New Roman" pitchFamily="18" charset="0"/>
                <a:cs typeface="Times New Roman" pitchFamily="18" charset="0"/>
              </a:rPr>
              <a:t>Designation &amp; Department: </a:t>
            </a:r>
            <a:r>
              <a:rPr lang="en-US" dirty="0">
                <a:latin typeface="Times New Roman" pitchFamily="18" charset="0"/>
                <a:cs typeface="Times New Roman" pitchFamily="18" charset="0"/>
              </a:rPr>
              <a:t>Assistant Professor, CS</a:t>
            </a:r>
          </a:p>
          <a:p>
            <a:pPr algn="just"/>
            <a:endParaRPr lang="en-US" dirty="0">
              <a:latin typeface="Times New Roman" pitchFamily="18" charset="0"/>
              <a:cs typeface="Times New Roman" pitchFamily="18" charset="0"/>
            </a:endParaRPr>
          </a:p>
          <a:p>
            <a:pPr algn="just"/>
            <a:r>
              <a:rPr lang="en-US" b="1" dirty="0">
                <a:latin typeface="Times New Roman" pitchFamily="18" charset="0"/>
                <a:cs typeface="Times New Roman" pitchFamily="18" charset="0"/>
              </a:rPr>
              <a:t>Qualification: </a:t>
            </a:r>
            <a:r>
              <a:rPr lang="en-US" dirty="0">
                <a:latin typeface="Times New Roman" pitchFamily="18" charset="0"/>
                <a:cs typeface="Times New Roman" pitchFamily="18" charset="0"/>
              </a:rPr>
              <a:t>B.E, </a:t>
            </a:r>
            <a:r>
              <a:rPr lang="en-US" dirty="0" err="1">
                <a:latin typeface="Times New Roman" pitchFamily="18" charset="0"/>
                <a:cs typeface="Times New Roman" pitchFamily="18" charset="0"/>
              </a:rPr>
              <a:t>M.Tech</a:t>
            </a: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algn="just"/>
            <a:r>
              <a:rPr lang="en-US" b="1" dirty="0">
                <a:latin typeface="Times New Roman" pitchFamily="18" charset="0"/>
                <a:cs typeface="Times New Roman" pitchFamily="18" charset="0"/>
              </a:rPr>
              <a:t>Experience: </a:t>
            </a:r>
            <a:r>
              <a:rPr lang="en-US" dirty="0">
                <a:latin typeface="Times New Roman" pitchFamily="18" charset="0"/>
                <a:cs typeface="Times New Roman" pitchFamily="18" charset="0"/>
              </a:rPr>
              <a:t>1 Year</a:t>
            </a:r>
            <a:endParaRPr lang="en-US" dirty="0"/>
          </a:p>
        </p:txBody>
      </p:sp>
      <p:pic>
        <p:nvPicPr>
          <p:cNvPr id="2" name="Picture 1" descr="A screenshot of a computer&#10;&#10;Description automatically generated">
            <a:extLst>
              <a:ext uri="{FF2B5EF4-FFF2-40B4-BE49-F238E27FC236}">
                <a16:creationId xmlns:a16="http://schemas.microsoft.com/office/drawing/2014/main" id="{5FFFC0F2-F883-F9A6-8BB4-D7C4500CEFB3}"/>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AD820558-5242-B98B-A697-9FACFB958272}"/>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50A1C-E255-5659-65F3-EB461E7292E5}"/>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BC430BB-CAC4-07B1-4822-89B7EB29B5F7}"/>
              </a:ext>
            </a:extLst>
          </p:cNvPr>
          <p:cNvPicPr>
            <a:picLocks noChangeAspect="1"/>
          </p:cNvPicPr>
          <p:nvPr/>
        </p:nvPicPr>
        <p:blipFill>
          <a:blip r:embed="rId2">
            <a:duotone>
              <a:schemeClr val="bg2">
                <a:shade val="45000"/>
                <a:satMod val="135000"/>
              </a:schemeClr>
              <a:prstClr val="white"/>
            </a:duotone>
          </a:blip>
          <a:srcRect r="10999" b="-1"/>
          <a:stretch>
            <a:fillRect/>
          </a:stretch>
        </p:blipFill>
        <p:spPr>
          <a:xfrm>
            <a:off x="20" y="10"/>
            <a:ext cx="9143980" cy="6857990"/>
          </a:xfrm>
          <a:prstGeom prst="rect">
            <a:avLst/>
          </a:prstGeom>
        </p:spPr>
        <p:style>
          <a:lnRef idx="2">
            <a:schemeClr val="dk1"/>
          </a:lnRef>
          <a:fillRef idx="1">
            <a:schemeClr val="lt1"/>
          </a:fillRef>
          <a:effectRef idx="0">
            <a:schemeClr val="dk1"/>
          </a:effectRef>
          <a:fontRef idx="minor">
            <a:schemeClr val="dk1"/>
          </a:fontRef>
        </p:style>
      </p:pic>
      <p:sp>
        <p:nvSpPr>
          <p:cNvPr id="2" name="Title 1">
            <a:extLst>
              <a:ext uri="{FF2B5EF4-FFF2-40B4-BE49-F238E27FC236}">
                <a16:creationId xmlns:a16="http://schemas.microsoft.com/office/drawing/2014/main" id="{A73BC4EE-6572-A61B-22AC-3DABE743AE08}"/>
              </a:ext>
            </a:extLst>
          </p:cNvPr>
          <p:cNvSpPr>
            <a:spLocks noGrp="1"/>
          </p:cNvSpPr>
          <p:nvPr>
            <p:ph type="title"/>
          </p:nvPr>
        </p:nvSpPr>
        <p:spPr>
          <a:xfrm>
            <a:off x="1749345" y="7233"/>
            <a:ext cx="7148631" cy="745128"/>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err="1">
                <a:solidFill>
                  <a:srgbClr val="001D35"/>
                </a:solidFill>
                <a:latin typeface="Google Sans"/>
              </a:rPr>
              <a:t>OpenMP</a:t>
            </a:r>
            <a:endParaRPr dirty="0"/>
          </a:p>
        </p:txBody>
      </p:sp>
      <p:pic>
        <p:nvPicPr>
          <p:cNvPr id="4" name="Picture 3" descr="A screenshot of a computer&#10;&#10;Description automatically generated">
            <a:extLst>
              <a:ext uri="{FF2B5EF4-FFF2-40B4-BE49-F238E27FC236}">
                <a16:creationId xmlns:a16="http://schemas.microsoft.com/office/drawing/2014/main" id="{3D038FAE-0FCD-6FB0-21E2-227018E2132F}"/>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3602FAEF-3F4B-6E5D-1109-3258ADD446FE}"/>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5" name="Rectangle 4"/>
          <p:cNvSpPr/>
          <p:nvPr/>
        </p:nvSpPr>
        <p:spPr>
          <a:xfrm>
            <a:off x="372862" y="1674699"/>
            <a:ext cx="8602461" cy="3416320"/>
          </a:xfrm>
          <a:prstGeom prst="rect">
            <a:avLst/>
          </a:prstGeom>
        </p:spPr>
        <p:txBody>
          <a:bodyPr wrap="square">
            <a:spAutoFit/>
          </a:bodyPr>
          <a:lstStyle/>
          <a:p>
            <a:pPr marL="285750" indent="-285750" algn="just">
              <a:lnSpc>
                <a:spcPct val="200000"/>
              </a:lnSpc>
              <a:buFont typeface="Arial" panose="020B0604020202020204" pitchFamily="34" charset="0"/>
              <a:buChar char="•"/>
            </a:pPr>
            <a:r>
              <a:rPr lang="en-US" dirty="0" err="1">
                <a:solidFill>
                  <a:srgbClr val="001D35"/>
                </a:solidFill>
                <a:latin typeface="Times New Roman" panose="02020603050405020304" pitchFamily="18" charset="0"/>
                <a:cs typeface="Times New Roman" panose="02020603050405020304" pitchFamily="18" charset="0"/>
              </a:rPr>
              <a:t>OpenMP</a:t>
            </a:r>
            <a:r>
              <a:rPr lang="en-US" dirty="0">
                <a:solidFill>
                  <a:srgbClr val="001D35"/>
                </a:solidFill>
                <a:latin typeface="Times New Roman" panose="02020603050405020304" pitchFamily="18" charset="0"/>
                <a:cs typeface="Times New Roman" panose="02020603050405020304" pitchFamily="18" charset="0"/>
              </a:rPr>
              <a:t> (Open Multi-Processing) is an API that supports multi-platform shared memory multiprocessing programming in C, C++, and Fortran.</a:t>
            </a:r>
          </a:p>
          <a:p>
            <a:pPr marL="285750" indent="-285750" algn="just">
              <a:lnSpc>
                <a:spcPct val="20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It allows the creation of parallel programs easily using compiler directives</a:t>
            </a:r>
          </a:p>
          <a:p>
            <a:pPr marL="285750" indent="-285750" algn="just">
              <a:lnSpc>
                <a:spcPct val="20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a:t>
            </a:r>
            <a:r>
              <a:rPr lang="en-US" dirty="0" err="1">
                <a:solidFill>
                  <a:srgbClr val="001D35"/>
                </a:solidFill>
                <a:latin typeface="Times New Roman" panose="02020603050405020304" pitchFamily="18" charset="0"/>
                <a:cs typeface="Times New Roman" panose="02020603050405020304" pitchFamily="18" charset="0"/>
              </a:rPr>
              <a:t>OpenMP</a:t>
            </a:r>
            <a:r>
              <a:rPr lang="en-US" dirty="0">
                <a:solidFill>
                  <a:srgbClr val="001D35"/>
                </a:solidFill>
                <a:latin typeface="Times New Roman" panose="02020603050405020304" pitchFamily="18" charset="0"/>
                <a:cs typeface="Times New Roman" panose="02020603050405020304" pitchFamily="18" charset="0"/>
              </a:rPr>
              <a:t> is portable and scalable across different architectures (Windows, Linux, UNIX).</a:t>
            </a:r>
          </a:p>
          <a:p>
            <a:pPr marL="285750" indent="-285750" algn="just">
              <a:lnSpc>
                <a:spcPct val="200000"/>
              </a:lnSpc>
              <a:buFont typeface="Arial" panose="020B0604020202020204" pitchFamily="34" charset="0"/>
              <a:buChar char="•"/>
            </a:pPr>
            <a:r>
              <a:rPr lang="en-US" dirty="0">
                <a:solidFill>
                  <a:srgbClr val="001D35"/>
                </a:solidFill>
                <a:latin typeface="Times New Roman" panose="02020603050405020304" pitchFamily="18" charset="0"/>
                <a:cs typeface="Times New Roman" panose="02020603050405020304" pitchFamily="18" charset="0"/>
              </a:rPr>
              <a:t>Mainly used for shared memory architectures.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6362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50A1C-E255-5659-65F3-EB461E7292E5}"/>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BC430BB-CAC4-07B1-4822-89B7EB29B5F7}"/>
              </a:ext>
            </a:extLst>
          </p:cNvPr>
          <p:cNvPicPr>
            <a:picLocks noChangeAspect="1"/>
          </p:cNvPicPr>
          <p:nvPr/>
        </p:nvPicPr>
        <p:blipFill>
          <a:blip r:embed="rId2">
            <a:duotone>
              <a:schemeClr val="bg2">
                <a:shade val="45000"/>
                <a:satMod val="135000"/>
              </a:schemeClr>
              <a:prstClr val="white"/>
            </a:duotone>
          </a:blip>
          <a:srcRect r="10999" b="-1"/>
          <a:stretch>
            <a:fillRect/>
          </a:stretch>
        </p:blipFill>
        <p:spPr>
          <a:xfrm>
            <a:off x="20" y="10"/>
            <a:ext cx="9143980" cy="6857990"/>
          </a:xfrm>
          <a:prstGeom prst="rect">
            <a:avLst/>
          </a:prstGeom>
        </p:spPr>
        <p:style>
          <a:lnRef idx="2">
            <a:schemeClr val="dk1"/>
          </a:lnRef>
          <a:fillRef idx="1">
            <a:schemeClr val="lt1"/>
          </a:fillRef>
          <a:effectRef idx="0">
            <a:schemeClr val="dk1"/>
          </a:effectRef>
          <a:fontRef idx="minor">
            <a:schemeClr val="dk1"/>
          </a:fontRef>
        </p:style>
      </p:pic>
      <p:sp>
        <p:nvSpPr>
          <p:cNvPr id="2" name="Title 1">
            <a:extLst>
              <a:ext uri="{FF2B5EF4-FFF2-40B4-BE49-F238E27FC236}">
                <a16:creationId xmlns:a16="http://schemas.microsoft.com/office/drawing/2014/main" id="{A73BC4EE-6572-A61B-22AC-3DABE743AE08}"/>
              </a:ext>
            </a:extLst>
          </p:cNvPr>
          <p:cNvSpPr>
            <a:spLocks noGrp="1"/>
          </p:cNvSpPr>
          <p:nvPr>
            <p:ph type="title"/>
          </p:nvPr>
        </p:nvSpPr>
        <p:spPr>
          <a:xfrm>
            <a:off x="1749345" y="7233"/>
            <a:ext cx="7148631" cy="745128"/>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err="1">
                <a:solidFill>
                  <a:srgbClr val="001D35"/>
                </a:solidFill>
                <a:latin typeface="Google Sans"/>
              </a:rPr>
              <a:t>OpenMP</a:t>
            </a:r>
            <a:r>
              <a:rPr lang="en-US" dirty="0">
                <a:solidFill>
                  <a:srgbClr val="001D35"/>
                </a:solidFill>
                <a:latin typeface="Google Sans"/>
              </a:rPr>
              <a:t>: </a:t>
            </a:r>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3D038FAE-0FCD-6FB0-21E2-227018E2132F}"/>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3602FAEF-3F4B-6E5D-1109-3258ADD446FE}"/>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graphicFrame>
        <p:nvGraphicFramePr>
          <p:cNvPr id="8" name="Table 7"/>
          <p:cNvGraphicFramePr>
            <a:graphicFrameLocks noGrp="1"/>
          </p:cNvGraphicFramePr>
          <p:nvPr>
            <p:extLst>
              <p:ext uri="{D42A27DB-BD31-4B8C-83A1-F6EECF244321}">
                <p14:modId xmlns:p14="http://schemas.microsoft.com/office/powerpoint/2010/main" val="1007189355"/>
              </p:ext>
            </p:extLst>
          </p:nvPr>
        </p:nvGraphicFramePr>
        <p:xfrm>
          <a:off x="457210" y="1811980"/>
          <a:ext cx="8229600" cy="4485912"/>
        </p:xfrm>
        <a:graphic>
          <a:graphicData uri="http://schemas.openxmlformats.org/drawingml/2006/table">
            <a:tbl>
              <a:tblPr/>
              <a:tblGrid>
                <a:gridCol w="2694373">
                  <a:extLst>
                    <a:ext uri="{9D8B030D-6E8A-4147-A177-3AD203B41FA5}">
                      <a16:colId xmlns:a16="http://schemas.microsoft.com/office/drawing/2014/main" val="29013931"/>
                    </a:ext>
                  </a:extLst>
                </a:gridCol>
                <a:gridCol w="5535227">
                  <a:extLst>
                    <a:ext uri="{9D8B030D-6E8A-4147-A177-3AD203B41FA5}">
                      <a16:colId xmlns:a16="http://schemas.microsoft.com/office/drawing/2014/main" val="4287996094"/>
                    </a:ext>
                  </a:extLst>
                </a:gridCol>
              </a:tblGrid>
              <a:tr h="468494">
                <a:tc>
                  <a:txBody>
                    <a:bodyPr/>
                    <a:lstStyle/>
                    <a:p>
                      <a:pPr>
                        <a:lnSpc>
                          <a:spcPct val="150000"/>
                        </a:lnSpc>
                      </a:pPr>
                      <a:r>
                        <a:rPr lang="en-IN" dirty="0">
                          <a:latin typeface="Times New Roman" panose="02020603050405020304" pitchFamily="18" charset="0"/>
                          <a:cs typeface="Times New Roman" panose="02020603050405020304" pitchFamily="18" charset="0"/>
                        </a:rPr>
                        <a:t>Concept</a:t>
                      </a:r>
                    </a:p>
                  </a:txBody>
                  <a:tcPr anchor="ctr">
                    <a:lnL>
                      <a:noFill/>
                    </a:lnL>
                    <a:lnR>
                      <a:noFill/>
                    </a:lnR>
                    <a:lnT>
                      <a:noFill/>
                    </a:lnT>
                    <a:lnB>
                      <a:noFill/>
                    </a:lnB>
                  </a:tcPr>
                </a:tc>
                <a:tc>
                  <a:txBody>
                    <a:bodyPr/>
                    <a:lstStyle/>
                    <a:p>
                      <a:pPr>
                        <a:lnSpc>
                          <a:spcPct val="150000"/>
                        </a:lnSpc>
                      </a:pPr>
                      <a:r>
                        <a:rPr lang="en-IN">
                          <a:latin typeface="Times New Roman" panose="02020603050405020304" pitchFamily="18" charset="0"/>
                          <a:cs typeface="Times New Roman" panose="02020603050405020304" pitchFamily="18" charset="0"/>
                        </a:rPr>
                        <a:t>Description</a:t>
                      </a:r>
                    </a:p>
                  </a:txBody>
                  <a:tcPr anchor="ctr">
                    <a:lnL>
                      <a:noFill/>
                    </a:lnL>
                    <a:lnR>
                      <a:noFill/>
                    </a:lnR>
                    <a:lnT>
                      <a:noFill/>
                    </a:lnT>
                    <a:lnB>
                      <a:noFill/>
                    </a:lnB>
                  </a:tcPr>
                </a:tc>
                <a:extLst>
                  <a:ext uri="{0D108BD9-81ED-4DB2-BD59-A6C34878D82A}">
                    <a16:rowId xmlns:a16="http://schemas.microsoft.com/office/drawing/2014/main" val="3828686276"/>
                  </a:ext>
                </a:extLst>
              </a:tr>
              <a:tr h="887231">
                <a:tc>
                  <a:txBody>
                    <a:bodyPr/>
                    <a:lstStyle/>
                    <a:p>
                      <a:pPr>
                        <a:lnSpc>
                          <a:spcPct val="150000"/>
                        </a:lnSpc>
                      </a:pPr>
                      <a:r>
                        <a:rPr lang="en-IN" b="1" dirty="0">
                          <a:latin typeface="Times New Roman" panose="02020603050405020304" pitchFamily="18" charset="0"/>
                          <a:cs typeface="Times New Roman" panose="02020603050405020304" pitchFamily="18" charset="0"/>
                        </a:rPr>
                        <a:t>Shared Memory</a:t>
                      </a:r>
                      <a:endParaRPr lang="en-IN" dirty="0">
                        <a:latin typeface="Times New Roman" panose="02020603050405020304" pitchFamily="18" charset="0"/>
                        <a:cs typeface="Times New Roman" panose="02020603050405020304" pitchFamily="18" charset="0"/>
                      </a:endParaRPr>
                    </a:p>
                  </a:txBody>
                  <a:tcPr anchor="ctr">
                    <a:lnL>
                      <a:noFill/>
                    </a:lnL>
                    <a:lnR>
                      <a:noFill/>
                    </a:lnR>
                    <a:lnT>
                      <a:noFill/>
                    </a:lnT>
                    <a:lnB>
                      <a:noFill/>
                    </a:lnB>
                  </a:tcPr>
                </a:tc>
                <a:tc>
                  <a:txBody>
                    <a:bodyPr/>
                    <a:lstStyle/>
                    <a:p>
                      <a:pPr>
                        <a:lnSpc>
                          <a:spcPct val="150000"/>
                        </a:lnSpc>
                      </a:pPr>
                      <a:r>
                        <a:rPr lang="en-US">
                          <a:latin typeface="Times New Roman" panose="02020603050405020304" pitchFamily="18" charset="0"/>
                          <a:cs typeface="Times New Roman" panose="02020603050405020304" pitchFamily="18" charset="0"/>
                        </a:rPr>
                        <a:t>All threads can access global (shared) variables.</a:t>
                      </a:r>
                    </a:p>
                  </a:txBody>
                  <a:tcPr anchor="ctr">
                    <a:lnL>
                      <a:noFill/>
                    </a:lnL>
                    <a:lnR>
                      <a:noFill/>
                    </a:lnR>
                    <a:lnT>
                      <a:noFill/>
                    </a:lnT>
                    <a:lnB>
                      <a:noFill/>
                    </a:lnB>
                  </a:tcPr>
                </a:tc>
                <a:extLst>
                  <a:ext uri="{0D108BD9-81ED-4DB2-BD59-A6C34878D82A}">
                    <a16:rowId xmlns:a16="http://schemas.microsoft.com/office/drawing/2014/main" val="738656458"/>
                  </a:ext>
                </a:extLst>
              </a:tr>
              <a:tr h="887231">
                <a:tc>
                  <a:txBody>
                    <a:bodyPr/>
                    <a:lstStyle/>
                    <a:p>
                      <a:pPr>
                        <a:lnSpc>
                          <a:spcPct val="150000"/>
                        </a:lnSpc>
                      </a:pPr>
                      <a:r>
                        <a:rPr lang="en-IN" b="1" dirty="0">
                          <a:latin typeface="Times New Roman" panose="02020603050405020304" pitchFamily="18" charset="0"/>
                          <a:cs typeface="Times New Roman" panose="02020603050405020304" pitchFamily="18" charset="0"/>
                        </a:rPr>
                        <a:t>Parallel Region</a:t>
                      </a:r>
                      <a:endParaRPr lang="en-IN" dirty="0">
                        <a:latin typeface="Times New Roman" panose="02020603050405020304" pitchFamily="18" charset="0"/>
                        <a:cs typeface="Times New Roman" panose="02020603050405020304" pitchFamily="18" charset="0"/>
                      </a:endParaRPr>
                    </a:p>
                  </a:txBody>
                  <a:tcPr anchor="ctr">
                    <a:lnL>
                      <a:noFill/>
                    </a:lnL>
                    <a:lnR>
                      <a:noFill/>
                    </a:lnR>
                    <a:lnT>
                      <a:noFill/>
                    </a:lnT>
                    <a:lnB>
                      <a:noFill/>
                    </a:lnB>
                  </a:tcPr>
                </a:tc>
                <a:tc>
                  <a:txBody>
                    <a:bodyPr/>
                    <a:lstStyle/>
                    <a:p>
                      <a:pPr>
                        <a:lnSpc>
                          <a:spcPct val="150000"/>
                        </a:lnSpc>
                      </a:pPr>
                      <a:r>
                        <a:rPr lang="en-US" dirty="0">
                          <a:latin typeface="Times New Roman" panose="02020603050405020304" pitchFamily="18" charset="0"/>
                          <a:cs typeface="Times New Roman" panose="02020603050405020304" pitchFamily="18" charset="0"/>
                        </a:rPr>
                        <a:t>A section of code that runs in parallel using multiple threads.</a:t>
                      </a:r>
                    </a:p>
                  </a:txBody>
                  <a:tcPr anchor="ctr">
                    <a:lnL>
                      <a:noFill/>
                    </a:lnL>
                    <a:lnR>
                      <a:noFill/>
                    </a:lnR>
                    <a:lnT>
                      <a:noFill/>
                    </a:lnT>
                    <a:lnB>
                      <a:noFill/>
                    </a:lnB>
                  </a:tcPr>
                </a:tc>
                <a:extLst>
                  <a:ext uri="{0D108BD9-81ED-4DB2-BD59-A6C34878D82A}">
                    <a16:rowId xmlns:a16="http://schemas.microsoft.com/office/drawing/2014/main" val="3534424739"/>
                  </a:ext>
                </a:extLst>
              </a:tr>
              <a:tr h="468494">
                <a:tc>
                  <a:txBody>
                    <a:bodyPr/>
                    <a:lstStyle/>
                    <a:p>
                      <a:pPr>
                        <a:lnSpc>
                          <a:spcPct val="150000"/>
                        </a:lnSpc>
                      </a:pPr>
                      <a:r>
                        <a:rPr lang="en-IN" b="1">
                          <a:latin typeface="Times New Roman" panose="02020603050405020304" pitchFamily="18" charset="0"/>
                          <a:cs typeface="Times New Roman" panose="02020603050405020304" pitchFamily="18" charset="0"/>
                        </a:rPr>
                        <a:t>Work Sharing</a:t>
                      </a:r>
                      <a:endParaRPr lang="en-IN">
                        <a:latin typeface="Times New Roman" panose="02020603050405020304" pitchFamily="18" charset="0"/>
                        <a:cs typeface="Times New Roman" panose="02020603050405020304" pitchFamily="18" charset="0"/>
                      </a:endParaRPr>
                    </a:p>
                  </a:txBody>
                  <a:tcPr anchor="ctr">
                    <a:lnL>
                      <a:noFill/>
                    </a:lnL>
                    <a:lnR>
                      <a:noFill/>
                    </a:lnR>
                    <a:lnT>
                      <a:noFill/>
                    </a:lnT>
                    <a:lnB>
                      <a:noFill/>
                    </a:lnB>
                  </a:tcPr>
                </a:tc>
                <a:tc>
                  <a:txBody>
                    <a:bodyPr/>
                    <a:lstStyle/>
                    <a:p>
                      <a:pPr>
                        <a:lnSpc>
                          <a:spcPct val="150000"/>
                        </a:lnSpc>
                      </a:pPr>
                      <a:r>
                        <a:rPr lang="en-US" dirty="0">
                          <a:latin typeface="Times New Roman" panose="02020603050405020304" pitchFamily="18" charset="0"/>
                          <a:cs typeface="Times New Roman" panose="02020603050405020304" pitchFamily="18" charset="0"/>
                        </a:rPr>
                        <a:t>Splitting tasks (like loops) among threads.</a:t>
                      </a:r>
                    </a:p>
                  </a:txBody>
                  <a:tcPr anchor="ctr">
                    <a:lnL>
                      <a:noFill/>
                    </a:lnL>
                    <a:lnR>
                      <a:noFill/>
                    </a:lnR>
                    <a:lnT>
                      <a:noFill/>
                    </a:lnT>
                    <a:lnB>
                      <a:noFill/>
                    </a:lnB>
                  </a:tcPr>
                </a:tc>
                <a:extLst>
                  <a:ext uri="{0D108BD9-81ED-4DB2-BD59-A6C34878D82A}">
                    <a16:rowId xmlns:a16="http://schemas.microsoft.com/office/drawing/2014/main" val="3604016324"/>
                  </a:ext>
                </a:extLst>
              </a:tr>
              <a:tr h="887231">
                <a:tc>
                  <a:txBody>
                    <a:bodyPr/>
                    <a:lstStyle/>
                    <a:p>
                      <a:pPr>
                        <a:lnSpc>
                          <a:spcPct val="150000"/>
                        </a:lnSpc>
                      </a:pPr>
                      <a:r>
                        <a:rPr lang="en-IN" b="1">
                          <a:latin typeface="Times New Roman" panose="02020603050405020304" pitchFamily="18" charset="0"/>
                          <a:cs typeface="Times New Roman" panose="02020603050405020304" pitchFamily="18" charset="0"/>
                        </a:rPr>
                        <a:t>Synchronization</a:t>
                      </a:r>
                      <a:endParaRPr lang="en-IN">
                        <a:latin typeface="Times New Roman" panose="02020603050405020304" pitchFamily="18" charset="0"/>
                        <a:cs typeface="Times New Roman" panose="02020603050405020304" pitchFamily="18" charset="0"/>
                      </a:endParaRPr>
                    </a:p>
                  </a:txBody>
                  <a:tcPr anchor="ctr">
                    <a:lnL>
                      <a:noFill/>
                    </a:lnL>
                    <a:lnR>
                      <a:noFill/>
                    </a:lnR>
                    <a:lnT>
                      <a:noFill/>
                    </a:lnT>
                    <a:lnB>
                      <a:noFill/>
                    </a:lnB>
                  </a:tcPr>
                </a:tc>
                <a:tc>
                  <a:txBody>
                    <a:bodyPr/>
                    <a:lstStyle/>
                    <a:p>
                      <a:pPr>
                        <a:lnSpc>
                          <a:spcPct val="150000"/>
                        </a:lnSpc>
                      </a:pPr>
                      <a:r>
                        <a:rPr lang="en-US" dirty="0">
                          <a:latin typeface="Times New Roman" panose="02020603050405020304" pitchFamily="18" charset="0"/>
                          <a:cs typeface="Times New Roman" panose="02020603050405020304" pitchFamily="18" charset="0"/>
                        </a:rPr>
                        <a:t>Controlling access to shared data to avoid race conditions.</a:t>
                      </a:r>
                    </a:p>
                  </a:txBody>
                  <a:tcPr anchor="ctr">
                    <a:lnL>
                      <a:noFill/>
                    </a:lnL>
                    <a:lnR>
                      <a:noFill/>
                    </a:lnR>
                    <a:lnT>
                      <a:noFill/>
                    </a:lnT>
                    <a:lnB>
                      <a:noFill/>
                    </a:lnB>
                  </a:tcPr>
                </a:tc>
                <a:extLst>
                  <a:ext uri="{0D108BD9-81ED-4DB2-BD59-A6C34878D82A}">
                    <a16:rowId xmlns:a16="http://schemas.microsoft.com/office/drawing/2014/main" val="2912469087"/>
                  </a:ext>
                </a:extLst>
              </a:tr>
              <a:tr h="887231">
                <a:tc>
                  <a:txBody>
                    <a:bodyPr/>
                    <a:lstStyle/>
                    <a:p>
                      <a:pPr>
                        <a:lnSpc>
                          <a:spcPct val="150000"/>
                        </a:lnSpc>
                      </a:pPr>
                      <a:r>
                        <a:rPr lang="en-IN" b="1">
                          <a:latin typeface="Times New Roman" panose="02020603050405020304" pitchFamily="18" charset="0"/>
                          <a:cs typeface="Times New Roman" panose="02020603050405020304" pitchFamily="18" charset="0"/>
                        </a:rPr>
                        <a:t>Fork-Join Model</a:t>
                      </a:r>
                      <a:endParaRPr lang="en-IN">
                        <a:latin typeface="Times New Roman" panose="02020603050405020304" pitchFamily="18" charset="0"/>
                        <a:cs typeface="Times New Roman" panose="02020603050405020304" pitchFamily="18" charset="0"/>
                      </a:endParaRPr>
                    </a:p>
                  </a:txBody>
                  <a:tcPr anchor="ctr">
                    <a:lnL>
                      <a:noFill/>
                    </a:lnL>
                    <a:lnR>
                      <a:noFill/>
                    </a:lnR>
                    <a:lnT>
                      <a:noFill/>
                    </a:lnT>
                    <a:lnB>
                      <a:noFill/>
                    </a:lnB>
                  </a:tcPr>
                </a:tc>
                <a:tc>
                  <a:txBody>
                    <a:bodyPr/>
                    <a:lstStyle/>
                    <a:p>
                      <a:pPr>
                        <a:lnSpc>
                          <a:spcPct val="150000"/>
                        </a:lnSpc>
                      </a:pPr>
                      <a:r>
                        <a:rPr lang="en-US" dirty="0">
                          <a:latin typeface="Times New Roman" panose="02020603050405020304" pitchFamily="18" charset="0"/>
                          <a:cs typeface="Times New Roman" panose="02020603050405020304" pitchFamily="18" charset="0"/>
                        </a:rPr>
                        <a:t>Master thread creates ("forks") multiple threads; at the end, they join back.</a:t>
                      </a:r>
                    </a:p>
                  </a:txBody>
                  <a:tcPr anchor="ctr">
                    <a:lnL>
                      <a:noFill/>
                    </a:lnL>
                    <a:lnR>
                      <a:noFill/>
                    </a:lnR>
                    <a:lnT>
                      <a:noFill/>
                    </a:lnT>
                    <a:lnB>
                      <a:noFill/>
                    </a:lnB>
                  </a:tcPr>
                </a:tc>
                <a:extLst>
                  <a:ext uri="{0D108BD9-81ED-4DB2-BD59-A6C34878D82A}">
                    <a16:rowId xmlns:a16="http://schemas.microsoft.com/office/drawing/2014/main" val="2953028487"/>
                  </a:ext>
                </a:extLst>
              </a:tr>
            </a:tbl>
          </a:graphicData>
        </a:graphic>
      </p:graphicFrame>
      <p:sp>
        <p:nvSpPr>
          <p:cNvPr id="9" name="Rectangle 1"/>
          <p:cNvSpPr>
            <a:spLocks noChangeArrowheads="1"/>
          </p:cNvSpPr>
          <p:nvPr/>
        </p:nvSpPr>
        <p:spPr bwMode="auto">
          <a:xfrm>
            <a:off x="457200" y="22177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13221251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50A1C-E255-5659-65F3-EB461E7292E5}"/>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BC430BB-CAC4-07B1-4822-89B7EB29B5F7}"/>
              </a:ext>
            </a:extLst>
          </p:cNvPr>
          <p:cNvPicPr>
            <a:picLocks noChangeAspect="1"/>
          </p:cNvPicPr>
          <p:nvPr/>
        </p:nvPicPr>
        <p:blipFill>
          <a:blip r:embed="rId2">
            <a:duotone>
              <a:schemeClr val="bg2">
                <a:shade val="45000"/>
                <a:satMod val="135000"/>
              </a:schemeClr>
              <a:prstClr val="white"/>
            </a:duotone>
          </a:blip>
          <a:srcRect r="10999" b="-1"/>
          <a:stretch>
            <a:fillRect/>
          </a:stretch>
        </p:blipFill>
        <p:spPr>
          <a:xfrm>
            <a:off x="20" y="10"/>
            <a:ext cx="9143980" cy="6857990"/>
          </a:xfrm>
          <a:prstGeom prst="rect">
            <a:avLst/>
          </a:prstGeom>
        </p:spPr>
        <p:style>
          <a:lnRef idx="2">
            <a:schemeClr val="dk1"/>
          </a:lnRef>
          <a:fillRef idx="1">
            <a:schemeClr val="lt1"/>
          </a:fillRef>
          <a:effectRef idx="0">
            <a:schemeClr val="dk1"/>
          </a:effectRef>
          <a:fontRef idx="minor">
            <a:schemeClr val="dk1"/>
          </a:fontRef>
        </p:style>
      </p:pic>
      <p:sp>
        <p:nvSpPr>
          <p:cNvPr id="2" name="Title 1">
            <a:extLst>
              <a:ext uri="{FF2B5EF4-FFF2-40B4-BE49-F238E27FC236}">
                <a16:creationId xmlns:a16="http://schemas.microsoft.com/office/drawing/2014/main" id="{A73BC4EE-6572-A61B-22AC-3DABE743AE08}"/>
              </a:ext>
            </a:extLst>
          </p:cNvPr>
          <p:cNvSpPr>
            <a:spLocks noGrp="1"/>
          </p:cNvSpPr>
          <p:nvPr>
            <p:ph type="title"/>
          </p:nvPr>
        </p:nvSpPr>
        <p:spPr>
          <a:xfrm>
            <a:off x="1749345" y="7233"/>
            <a:ext cx="7148631" cy="745128"/>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err="1">
                <a:solidFill>
                  <a:srgbClr val="001D35"/>
                </a:solidFill>
                <a:latin typeface="Google Sans"/>
              </a:rPr>
              <a:t>OpenMP</a:t>
            </a:r>
            <a:r>
              <a:rPr lang="en-US" dirty="0">
                <a:solidFill>
                  <a:srgbClr val="001D35"/>
                </a:solidFill>
                <a:latin typeface="Google Sans"/>
              </a:rPr>
              <a:t>: QUIZ</a:t>
            </a:r>
            <a:endParaRPr dirty="0"/>
          </a:p>
        </p:txBody>
      </p:sp>
      <p:pic>
        <p:nvPicPr>
          <p:cNvPr id="4" name="Picture 3" descr="A screenshot of a computer&#10;&#10;Description automatically generated">
            <a:extLst>
              <a:ext uri="{FF2B5EF4-FFF2-40B4-BE49-F238E27FC236}">
                <a16:creationId xmlns:a16="http://schemas.microsoft.com/office/drawing/2014/main" id="{3D038FAE-0FCD-6FB0-21E2-227018E2132F}"/>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3602FAEF-3F4B-6E5D-1109-3258ADD446FE}"/>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12" name="Rectangle 6"/>
          <p:cNvSpPr>
            <a:spLocks noChangeArrowheads="1"/>
          </p:cNvSpPr>
          <p:nvPr/>
        </p:nvSpPr>
        <p:spPr bwMode="auto">
          <a:xfrm>
            <a:off x="79898" y="1397680"/>
            <a:ext cx="9934113"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does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stand for?</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Open Multiprocessing Protocol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Open Memory Processing</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Open Multi-Processing</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Open Multi-Processing</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7"/>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4" name="Rectangle 8"/>
          <p:cNvSpPr>
            <a:spLocks noChangeArrowheads="1"/>
          </p:cNvSpPr>
          <p:nvPr/>
        </p:nvSpPr>
        <p:spPr bwMode="auto">
          <a:xfrm>
            <a:off x="79898" y="3016433"/>
            <a:ext cx="10129421"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 primarily designed for which type of memory model?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Distributed memory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Shared memory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Virtual memory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Flash memory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5" name="Rectangle 9"/>
          <p:cNvSpPr>
            <a:spLocks noChangeArrowheads="1"/>
          </p:cNvSpPr>
          <p:nvPr/>
        </p:nvSpPr>
        <p:spPr bwMode="auto">
          <a:xfrm>
            <a:off x="0" y="15875"/>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6" name="Rectangle 10"/>
          <p:cNvSpPr>
            <a:spLocks noChangeArrowheads="1"/>
          </p:cNvSpPr>
          <p:nvPr/>
        </p:nvSpPr>
        <p:spPr bwMode="auto">
          <a:xfrm>
            <a:off x="79898" y="4752707"/>
            <a:ext cx="9277165"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Which programming languages is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developed for?</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Python, Java, and C#</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C++, Rust, and Go</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C, C++, and Fortran</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JavaScript, PHP, and Perl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287274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50A1C-E255-5659-65F3-EB461E7292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3BC4EE-6572-A61B-22AC-3DABE743AE08}"/>
              </a:ext>
            </a:extLst>
          </p:cNvPr>
          <p:cNvSpPr>
            <a:spLocks noGrp="1"/>
          </p:cNvSpPr>
          <p:nvPr>
            <p:ph type="title"/>
          </p:nvPr>
        </p:nvSpPr>
        <p:spPr>
          <a:xfrm>
            <a:off x="1749345" y="7233"/>
            <a:ext cx="7148631" cy="745128"/>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err="1">
                <a:solidFill>
                  <a:srgbClr val="001D35"/>
                </a:solidFill>
                <a:latin typeface="Google Sans"/>
              </a:rPr>
              <a:t>OpenMP</a:t>
            </a:r>
            <a:endParaRPr dirty="0"/>
          </a:p>
        </p:txBody>
      </p:sp>
      <p:pic>
        <p:nvPicPr>
          <p:cNvPr id="4" name="Picture 3" descr="A screenshot of a computer&#10;&#10;Description automatically generated">
            <a:extLst>
              <a:ext uri="{FF2B5EF4-FFF2-40B4-BE49-F238E27FC236}">
                <a16:creationId xmlns:a16="http://schemas.microsoft.com/office/drawing/2014/main" id="{3D038FAE-0FCD-6FB0-21E2-227018E2132F}"/>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3602FAEF-3F4B-6E5D-1109-3258ADD446FE}"/>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6" name="Rectangle 1"/>
          <p:cNvSpPr>
            <a:spLocks noChangeArrowheads="1"/>
          </p:cNvSpPr>
          <p:nvPr/>
        </p:nvSpPr>
        <p:spPr bwMode="auto">
          <a:xfrm>
            <a:off x="0" y="1663547"/>
            <a:ext cx="1118586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the primary use of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Encrypting files using multiple threads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Managing distributed database clusters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Parallelizing loops, tasks, and regions of code</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Compressing multimedia files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2"/>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9" name="Rectangle 3"/>
          <p:cNvSpPr>
            <a:spLocks noChangeArrowheads="1"/>
          </p:cNvSpPr>
          <p:nvPr/>
        </p:nvSpPr>
        <p:spPr bwMode="auto">
          <a:xfrm>
            <a:off x="0" y="3511008"/>
            <a:ext cx="920614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 typically used on which type of processors?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Single-core processors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ARM microcontrollers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Multi-core processors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GPU clusters only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5720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7601"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370223" y="3858203"/>
            <a:ext cx="8407153"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lnSpc>
                <a:spcPct val="150000"/>
              </a:lnSpc>
              <a:spcBef>
                <a:spcPct val="0"/>
              </a:spcBef>
              <a:spcAft>
                <a:spcPct val="0"/>
              </a:spcAft>
              <a:buNone/>
            </a:pPr>
            <a:r>
              <a:rPr lang="en-US" altLang="en-US" sz="1800" b="1" dirty="0">
                <a:latin typeface="Times New Roman" panose="02020603050405020304" pitchFamily="18" charset="0"/>
                <a:cs typeface="Times New Roman" panose="02020603050405020304" pitchFamily="18" charset="0"/>
              </a:rPr>
              <a:t>Fork-Join Model</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Fork: The master thread creates (forks) multiple threads to execute tasks in parallel.</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Join: After completing the parallel tasks, threads synchronize (join) back into the master thread.</a:t>
            </a:r>
          </a:p>
        </p:txBody>
      </p:sp>
      <p:pic>
        <p:nvPicPr>
          <p:cNvPr id="2062" name="Picture 14" descr="The OpenMP fork-join shared-memory programming model. An initial master...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566" y="924659"/>
            <a:ext cx="3994766" cy="29326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7601"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370223" y="1635643"/>
            <a:ext cx="8407153" cy="4613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The Fork-Join model is the core execution model used in </a:t>
            </a:r>
            <a:r>
              <a:rPr lang="en-US" altLang="en-US" sz="1800" dirty="0" err="1">
                <a:latin typeface="Times New Roman" panose="02020603050405020304" pitchFamily="18" charset="0"/>
                <a:cs typeface="Times New Roman" panose="02020603050405020304" pitchFamily="18" charset="0"/>
              </a:rPr>
              <a:t>OpenMP</a:t>
            </a:r>
            <a:r>
              <a:rPr lang="en-US" altLang="en-US" sz="1800" dirty="0">
                <a:latin typeface="Times New Roman" panose="02020603050405020304" pitchFamily="18" charset="0"/>
                <a:cs typeface="Times New Roman" panose="02020603050405020304" pitchFamily="18" charset="0"/>
              </a:rPr>
              <a:t> to enable parallelism. It begins with a single master thread, which runs the program sequentially until it encounters a parallel region.</a:t>
            </a:r>
          </a:p>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Fork Phase: When the program reaches a parallel block (e.g., #pragma </a:t>
            </a:r>
            <a:r>
              <a:rPr lang="en-US" altLang="en-US" sz="1800" dirty="0" err="1">
                <a:latin typeface="Times New Roman" panose="02020603050405020304" pitchFamily="18" charset="0"/>
                <a:cs typeface="Times New Roman" panose="02020603050405020304" pitchFamily="18" charset="0"/>
              </a:rPr>
              <a:t>omp</a:t>
            </a:r>
            <a:r>
              <a:rPr lang="en-US" altLang="en-US" sz="1800" dirty="0">
                <a:latin typeface="Times New Roman" panose="02020603050405020304" pitchFamily="18" charset="0"/>
                <a:cs typeface="Times New Roman" panose="02020603050405020304" pitchFamily="18" charset="0"/>
              </a:rPr>
              <a:t> parallel), the master thread forks a team of worker threads. All threads, including the master, then execute the code inside the parallel region concurrently. The number of threads created depends on system settings or user-defined configuration (like </a:t>
            </a:r>
            <a:r>
              <a:rPr lang="en-US" altLang="en-US" sz="1800" dirty="0" err="1">
                <a:latin typeface="Times New Roman" panose="02020603050405020304" pitchFamily="18" charset="0"/>
                <a:cs typeface="Times New Roman" panose="02020603050405020304" pitchFamily="18" charset="0"/>
              </a:rPr>
              <a:t>omp_set_num_threads</a:t>
            </a:r>
            <a:r>
              <a:rPr lang="en-US" altLang="en-US" sz="1800" dirty="0">
                <a:latin typeface="Times New Roman" panose="02020603050405020304" pitchFamily="18" charset="0"/>
                <a:cs typeface="Times New Roman" panose="02020603050405020304" pitchFamily="18" charset="0"/>
              </a:rPr>
              <a:t>() or OMP_NUM_THREADS).</a:t>
            </a:r>
          </a:p>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Join Phase: After the parallel region is completed, all worker threads join back with the master thread. At this point, only the master thread continues executing the remaining sequential part of the program.</a:t>
            </a:r>
          </a:p>
        </p:txBody>
      </p:sp>
    </p:spTree>
    <p:extLst>
      <p:ext uri="{BB962C8B-B14F-4D97-AF65-F5344CB8AC3E}">
        <p14:creationId xmlns:p14="http://schemas.microsoft.com/office/powerpoint/2010/main" val="13747532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7601"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370223" y="3942172"/>
            <a:ext cx="8407153" cy="1703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This model enables developers to parallelize specific sections of code while keeping the rest of the program simple and serial. It's efficient for tasks like loop parallelism and data processing, where sections of code can be executed independently across multiple threads.</a:t>
            </a:r>
          </a:p>
        </p:txBody>
      </p:sp>
      <p:pic>
        <p:nvPicPr>
          <p:cNvPr id="7" name="Picture 14" descr="The OpenMP fork-join shared-memory programming model. An initial master...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566" y="924659"/>
            <a:ext cx="3994766" cy="2932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39431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390619" y="4123021"/>
            <a:ext cx="8327253" cy="1338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lnSpc>
                <a:spcPct val="150000"/>
              </a:lnSpc>
              <a:spcBef>
                <a:spcPct val="0"/>
              </a:spcBef>
              <a:spcAft>
                <a:spcPct val="0"/>
              </a:spcAft>
              <a:buNone/>
            </a:pPr>
            <a:r>
              <a:rPr lang="en-US" altLang="en-US" sz="1800" b="1" dirty="0">
                <a:latin typeface="Times New Roman" panose="02020603050405020304" pitchFamily="18" charset="0"/>
                <a:cs typeface="Times New Roman" panose="02020603050405020304" pitchFamily="18" charset="0"/>
              </a:rPr>
              <a:t>Shared vs Private Variables</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Shared: Variables accessible by all threads (e.g., global counters).</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Private: Each thread has its own copy; changes are not seen by others.</a:t>
            </a:r>
          </a:p>
        </p:txBody>
      </p:sp>
      <p:pic>
        <p:nvPicPr>
          <p:cNvPr id="4098" name="Picture 2" descr="OpenMP. Introduction to OpenMP | by Saurabh Mishra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9821" y="1456656"/>
            <a:ext cx="5079538" cy="2560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85468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461641" y="2084659"/>
            <a:ext cx="8327253" cy="3782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lnSpc>
                <a:spcPct val="150000"/>
              </a:lnSpc>
              <a:spcBef>
                <a:spcPct val="0"/>
              </a:spcBef>
              <a:spcAft>
                <a:spcPct val="0"/>
              </a:spcAft>
            </a:pPr>
            <a:r>
              <a:rPr lang="en-US" altLang="en-US" sz="1800" dirty="0" err="1">
                <a:latin typeface="Times New Roman" panose="02020603050405020304" pitchFamily="18" charset="0"/>
                <a:cs typeface="Times New Roman" panose="02020603050405020304" pitchFamily="18" charset="0"/>
              </a:rPr>
              <a:t>Definition:Shared</a:t>
            </a:r>
            <a:r>
              <a:rPr lang="en-US" altLang="en-US" sz="1800" dirty="0">
                <a:latin typeface="Times New Roman" panose="02020603050405020304" pitchFamily="18" charset="0"/>
                <a:cs typeface="Times New Roman" panose="02020603050405020304" pitchFamily="18" charset="0"/>
              </a:rPr>
              <a:t> variables are those that all threads can access and modify during parallel execution. </a:t>
            </a:r>
          </a:p>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memory </a:t>
            </a:r>
            <a:r>
              <a:rPr lang="en-US" altLang="en-US" sz="1800" dirty="0" err="1">
                <a:latin typeface="Times New Roman" panose="02020603050405020304" pitchFamily="18" charset="0"/>
                <a:cs typeface="Times New Roman" panose="02020603050405020304" pitchFamily="18" charset="0"/>
              </a:rPr>
              <a:t>Behavior:A</a:t>
            </a:r>
            <a:r>
              <a:rPr lang="en-US" altLang="en-US" sz="1800" dirty="0">
                <a:latin typeface="Times New Roman" panose="02020603050405020304" pitchFamily="18" charset="0"/>
                <a:cs typeface="Times New Roman" panose="02020603050405020304" pitchFamily="18" charset="0"/>
              </a:rPr>
              <a:t> single memory location is used by all threads, meaning changes made by one thread are visible to all others.</a:t>
            </a:r>
          </a:p>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Common Use Cases: Useful when multiple threads need to update or read the same data — for example, updating a shared counter or accumulating a global sum.</a:t>
            </a:r>
          </a:p>
          <a:p>
            <a:pPr algn="just" defTabSz="914400" eaLnBrk="0" fontAlgn="base" hangingPunct="0">
              <a:lnSpc>
                <a:spcPct val="150000"/>
              </a:lnSpc>
              <a:spcBef>
                <a:spcPct val="0"/>
              </a:spcBef>
              <a:spcAft>
                <a:spcPct val="0"/>
              </a:spcAft>
            </a:pPr>
            <a:r>
              <a:rPr lang="en-US" altLang="en-US" sz="1800" dirty="0">
                <a:latin typeface="Times New Roman" panose="02020603050405020304" pitchFamily="18" charset="0"/>
                <a:cs typeface="Times New Roman" panose="02020603050405020304" pitchFamily="18" charset="0"/>
              </a:rPr>
              <a:t>Risk: Shared variables can lead to race conditions, where the result depends on the timing of thread execution. To prevent this, synchronization techniques like #pragma </a:t>
            </a:r>
            <a:r>
              <a:rPr lang="en-US" altLang="en-US" sz="1800" dirty="0" err="1">
                <a:latin typeface="Times New Roman" panose="02020603050405020304" pitchFamily="18" charset="0"/>
                <a:cs typeface="Times New Roman" panose="02020603050405020304" pitchFamily="18" charset="0"/>
              </a:rPr>
              <a:t>omp</a:t>
            </a:r>
            <a:r>
              <a:rPr lang="en-US" altLang="en-US" sz="1800" dirty="0">
                <a:latin typeface="Times New Roman" panose="02020603050405020304" pitchFamily="18" charset="0"/>
                <a:cs typeface="Times New Roman" panose="02020603050405020304" pitchFamily="18" charset="0"/>
              </a:rPr>
              <a:t> critical, #pragma </a:t>
            </a:r>
            <a:r>
              <a:rPr lang="en-US" altLang="en-US" sz="1800" dirty="0" err="1">
                <a:latin typeface="Times New Roman" panose="02020603050405020304" pitchFamily="18" charset="0"/>
                <a:cs typeface="Times New Roman" panose="02020603050405020304" pitchFamily="18" charset="0"/>
              </a:rPr>
              <a:t>omp</a:t>
            </a:r>
            <a:r>
              <a:rPr lang="en-US" altLang="en-US" sz="1800" dirty="0">
                <a:latin typeface="Times New Roman" panose="02020603050405020304" pitchFamily="18" charset="0"/>
                <a:cs typeface="Times New Roman" panose="02020603050405020304" pitchFamily="18" charset="0"/>
              </a:rPr>
              <a:t> atomic, or reduction should be used.</a:t>
            </a:r>
          </a:p>
        </p:txBody>
      </p:sp>
    </p:spTree>
    <p:extLst>
      <p:ext uri="{BB962C8B-B14F-4D97-AF65-F5344CB8AC3E}">
        <p14:creationId xmlns:p14="http://schemas.microsoft.com/office/powerpoint/2010/main" val="15948498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4098" name="Picture 2" descr="OpenMP. Introduction to OpenMP | by Saurabh Mishra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4726" y="882180"/>
            <a:ext cx="4714043" cy="237663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p:cNvGraphicFramePr>
            <a:graphicFrameLocks noGrp="1"/>
          </p:cNvGraphicFramePr>
          <p:nvPr>
            <p:extLst>
              <p:ext uri="{D42A27DB-BD31-4B8C-83A1-F6EECF244321}">
                <p14:modId xmlns:p14="http://schemas.microsoft.com/office/powerpoint/2010/main" val="2066063919"/>
              </p:ext>
            </p:extLst>
          </p:nvPr>
        </p:nvGraphicFramePr>
        <p:xfrm>
          <a:off x="399495" y="3258811"/>
          <a:ext cx="8229600" cy="2651760"/>
        </p:xfrm>
        <a:graphic>
          <a:graphicData uri="http://schemas.openxmlformats.org/drawingml/2006/table">
            <a:tbl>
              <a:tblPr/>
              <a:tblGrid>
                <a:gridCol w="2743200">
                  <a:extLst>
                    <a:ext uri="{9D8B030D-6E8A-4147-A177-3AD203B41FA5}">
                      <a16:colId xmlns:a16="http://schemas.microsoft.com/office/drawing/2014/main" val="3832754044"/>
                    </a:ext>
                  </a:extLst>
                </a:gridCol>
                <a:gridCol w="2743200">
                  <a:extLst>
                    <a:ext uri="{9D8B030D-6E8A-4147-A177-3AD203B41FA5}">
                      <a16:colId xmlns:a16="http://schemas.microsoft.com/office/drawing/2014/main" val="1603319746"/>
                    </a:ext>
                  </a:extLst>
                </a:gridCol>
                <a:gridCol w="2743200">
                  <a:extLst>
                    <a:ext uri="{9D8B030D-6E8A-4147-A177-3AD203B41FA5}">
                      <a16:colId xmlns:a16="http://schemas.microsoft.com/office/drawing/2014/main" val="3869538594"/>
                    </a:ext>
                  </a:extLst>
                </a:gridCol>
              </a:tblGrid>
              <a:tr h="0">
                <a:tc>
                  <a:txBody>
                    <a:bodyPr/>
                    <a:lstStyle/>
                    <a:p>
                      <a:r>
                        <a:rPr lang="en-IN">
                          <a:latin typeface="Times New Roman" panose="02020603050405020304" pitchFamily="18" charset="0"/>
                          <a:cs typeface="Times New Roman" panose="02020603050405020304" pitchFamily="18" charset="0"/>
                        </a:rPr>
                        <a:t>Feature</a:t>
                      </a:r>
                    </a:p>
                  </a:txBody>
                  <a:tcPr anchor="ctr">
                    <a:lnL>
                      <a:noFill/>
                    </a:lnL>
                    <a:lnR>
                      <a:noFill/>
                    </a:lnR>
                    <a:lnT>
                      <a:noFill/>
                    </a:lnT>
                    <a:lnB>
                      <a:noFill/>
                    </a:lnB>
                  </a:tcPr>
                </a:tc>
                <a:tc>
                  <a:txBody>
                    <a:bodyPr/>
                    <a:lstStyle/>
                    <a:p>
                      <a:r>
                        <a:rPr lang="en-IN">
                          <a:latin typeface="Times New Roman" panose="02020603050405020304" pitchFamily="18" charset="0"/>
                          <a:cs typeface="Times New Roman" panose="02020603050405020304" pitchFamily="18" charset="0"/>
                        </a:rPr>
                        <a:t>Shared</a:t>
                      </a:r>
                    </a:p>
                  </a:txBody>
                  <a:tcPr anchor="ctr">
                    <a:lnL>
                      <a:noFill/>
                    </a:lnL>
                    <a:lnR>
                      <a:noFill/>
                    </a:lnR>
                    <a:lnT>
                      <a:noFill/>
                    </a:lnT>
                    <a:lnB>
                      <a:noFill/>
                    </a:lnB>
                  </a:tcPr>
                </a:tc>
                <a:tc>
                  <a:txBody>
                    <a:bodyPr/>
                    <a:lstStyle/>
                    <a:p>
                      <a:r>
                        <a:rPr lang="en-IN">
                          <a:latin typeface="Times New Roman" panose="02020603050405020304" pitchFamily="18" charset="0"/>
                          <a:cs typeface="Times New Roman" panose="02020603050405020304" pitchFamily="18" charset="0"/>
                        </a:rPr>
                        <a:t>Private</a:t>
                      </a:r>
                    </a:p>
                  </a:txBody>
                  <a:tcPr anchor="ctr">
                    <a:lnL>
                      <a:noFill/>
                    </a:lnL>
                    <a:lnR>
                      <a:noFill/>
                    </a:lnR>
                    <a:lnT>
                      <a:noFill/>
                    </a:lnT>
                    <a:lnB>
                      <a:noFill/>
                    </a:lnB>
                  </a:tcPr>
                </a:tc>
                <a:extLst>
                  <a:ext uri="{0D108BD9-81ED-4DB2-BD59-A6C34878D82A}">
                    <a16:rowId xmlns:a16="http://schemas.microsoft.com/office/drawing/2014/main" val="3164742513"/>
                  </a:ext>
                </a:extLst>
              </a:tr>
              <a:tr h="0">
                <a:tc>
                  <a:txBody>
                    <a:bodyPr/>
                    <a:lstStyle/>
                    <a:p>
                      <a:r>
                        <a:rPr lang="en-IN">
                          <a:latin typeface="Times New Roman" panose="02020603050405020304" pitchFamily="18" charset="0"/>
                          <a:cs typeface="Times New Roman" panose="02020603050405020304" pitchFamily="18" charset="0"/>
                        </a:rPr>
                        <a:t>Accessibility</a:t>
                      </a:r>
                    </a:p>
                  </a:txBody>
                  <a:tcPr anchor="ctr">
                    <a:lnL>
                      <a:noFill/>
                    </a:lnL>
                    <a:lnR>
                      <a:noFill/>
                    </a:lnR>
                    <a:lnT>
                      <a:noFill/>
                    </a:lnT>
                    <a:lnB>
                      <a:noFill/>
                    </a:lnB>
                  </a:tcPr>
                </a:tc>
                <a:tc>
                  <a:txBody>
                    <a:bodyPr/>
                    <a:lstStyle/>
                    <a:p>
                      <a:r>
                        <a:rPr lang="en-US">
                          <a:latin typeface="Times New Roman" panose="02020603050405020304" pitchFamily="18" charset="0"/>
                          <a:cs typeface="Times New Roman" panose="02020603050405020304" pitchFamily="18" charset="0"/>
                        </a:rPr>
                        <a:t>All threads access same variable</a:t>
                      </a:r>
                    </a:p>
                  </a:txBody>
                  <a:tcPr anchor="ctr">
                    <a:lnL>
                      <a:noFill/>
                    </a:lnL>
                    <a:lnR>
                      <a:noFill/>
                    </a:lnR>
                    <a:lnT>
                      <a:noFill/>
                    </a:lnT>
                    <a:lnB>
                      <a:noFill/>
                    </a:lnB>
                  </a:tcPr>
                </a:tc>
                <a:tc>
                  <a:txBody>
                    <a:bodyPr/>
                    <a:lstStyle/>
                    <a:p>
                      <a:r>
                        <a:rPr lang="en-US">
                          <a:latin typeface="Times New Roman" panose="02020603050405020304" pitchFamily="18" charset="0"/>
                          <a:cs typeface="Times New Roman" panose="02020603050405020304" pitchFamily="18" charset="0"/>
                        </a:rPr>
                        <a:t>Each thread has its own copy</a:t>
                      </a:r>
                    </a:p>
                  </a:txBody>
                  <a:tcPr anchor="ctr">
                    <a:lnL>
                      <a:noFill/>
                    </a:lnL>
                    <a:lnR>
                      <a:noFill/>
                    </a:lnR>
                    <a:lnT>
                      <a:noFill/>
                    </a:lnT>
                    <a:lnB>
                      <a:noFill/>
                    </a:lnB>
                  </a:tcPr>
                </a:tc>
                <a:extLst>
                  <a:ext uri="{0D108BD9-81ED-4DB2-BD59-A6C34878D82A}">
                    <a16:rowId xmlns:a16="http://schemas.microsoft.com/office/drawing/2014/main" val="228648320"/>
                  </a:ext>
                </a:extLst>
              </a:tr>
              <a:tr h="0">
                <a:tc>
                  <a:txBody>
                    <a:bodyPr/>
                    <a:lstStyle/>
                    <a:p>
                      <a:r>
                        <a:rPr lang="en-IN">
                          <a:latin typeface="Times New Roman" panose="02020603050405020304" pitchFamily="18" charset="0"/>
                          <a:cs typeface="Times New Roman" panose="02020603050405020304" pitchFamily="18" charset="0"/>
                        </a:rPr>
                        <a:t>Memory location</a:t>
                      </a:r>
                    </a:p>
                  </a:txBody>
                  <a:tcPr anchor="ctr">
                    <a:lnL>
                      <a:noFill/>
                    </a:lnL>
                    <a:lnR>
                      <a:noFill/>
                    </a:lnR>
                    <a:lnT>
                      <a:noFill/>
                    </a:lnT>
                    <a:lnB>
                      <a:noFill/>
                    </a:lnB>
                  </a:tcPr>
                </a:tc>
                <a:tc>
                  <a:txBody>
                    <a:bodyPr/>
                    <a:lstStyle/>
                    <a:p>
                      <a:r>
                        <a:rPr lang="en-IN">
                          <a:latin typeface="Times New Roman" panose="02020603050405020304" pitchFamily="18" charset="0"/>
                          <a:cs typeface="Times New Roman" panose="02020603050405020304" pitchFamily="18" charset="0"/>
                        </a:rPr>
                        <a:t>One shared location</a:t>
                      </a:r>
                    </a:p>
                  </a:txBody>
                  <a:tcPr anchor="ctr">
                    <a:lnL>
                      <a:noFill/>
                    </a:lnL>
                    <a:lnR>
                      <a:noFill/>
                    </a:lnR>
                    <a:lnT>
                      <a:noFill/>
                    </a:lnT>
                    <a:lnB>
                      <a:noFill/>
                    </a:lnB>
                  </a:tcPr>
                </a:tc>
                <a:tc>
                  <a:txBody>
                    <a:bodyPr/>
                    <a:lstStyle/>
                    <a:p>
                      <a:r>
                        <a:rPr lang="en-IN">
                          <a:latin typeface="Times New Roman" panose="02020603050405020304" pitchFamily="18" charset="0"/>
                          <a:cs typeface="Times New Roman" panose="02020603050405020304" pitchFamily="18" charset="0"/>
                        </a:rPr>
                        <a:t>Separate location per thread</a:t>
                      </a:r>
                    </a:p>
                  </a:txBody>
                  <a:tcPr anchor="ctr">
                    <a:lnL>
                      <a:noFill/>
                    </a:lnL>
                    <a:lnR>
                      <a:noFill/>
                    </a:lnR>
                    <a:lnT>
                      <a:noFill/>
                    </a:lnT>
                    <a:lnB>
                      <a:noFill/>
                    </a:lnB>
                  </a:tcPr>
                </a:tc>
                <a:extLst>
                  <a:ext uri="{0D108BD9-81ED-4DB2-BD59-A6C34878D82A}">
                    <a16:rowId xmlns:a16="http://schemas.microsoft.com/office/drawing/2014/main" val="606543875"/>
                  </a:ext>
                </a:extLst>
              </a:tr>
              <a:tr h="0">
                <a:tc>
                  <a:txBody>
                    <a:bodyPr/>
                    <a:lstStyle/>
                    <a:p>
                      <a:r>
                        <a:rPr lang="en-IN" dirty="0">
                          <a:latin typeface="Times New Roman" panose="02020603050405020304" pitchFamily="18" charset="0"/>
                          <a:cs typeface="Times New Roman" panose="02020603050405020304" pitchFamily="18" charset="0"/>
                        </a:rPr>
                        <a:t>Visibility</a:t>
                      </a:r>
                    </a:p>
                  </a:txBody>
                  <a:tcPr anchor="ctr">
                    <a:lnL>
                      <a:noFill/>
                    </a:lnL>
                    <a:lnR>
                      <a:noFill/>
                    </a:lnR>
                    <a:lnT>
                      <a:noFill/>
                    </a:lnT>
                    <a:lnB>
                      <a:noFill/>
                    </a:lnB>
                  </a:tcPr>
                </a:tc>
                <a:tc>
                  <a:txBody>
                    <a:bodyPr/>
                    <a:lstStyle/>
                    <a:p>
                      <a:r>
                        <a:rPr lang="en-US">
                          <a:latin typeface="Times New Roman" panose="02020603050405020304" pitchFamily="18" charset="0"/>
                          <a:cs typeface="Times New Roman" panose="02020603050405020304" pitchFamily="18" charset="0"/>
                        </a:rPr>
                        <a:t>Changes visible to all threads</a:t>
                      </a:r>
                    </a:p>
                  </a:txBody>
                  <a:tcPr anchor="ctr">
                    <a:lnL>
                      <a:noFill/>
                    </a:lnL>
                    <a:lnR>
                      <a:noFill/>
                    </a:lnR>
                    <a:lnT>
                      <a:noFill/>
                    </a:lnT>
                    <a:lnB>
                      <a:noFill/>
                    </a:lnB>
                  </a:tcPr>
                </a:tc>
                <a:tc>
                  <a:txBody>
                    <a:bodyPr/>
                    <a:lstStyle/>
                    <a:p>
                      <a:r>
                        <a:rPr lang="en-US">
                          <a:latin typeface="Times New Roman" panose="02020603050405020304" pitchFamily="18" charset="0"/>
                          <a:cs typeface="Times New Roman" panose="02020603050405020304" pitchFamily="18" charset="0"/>
                        </a:rPr>
                        <a:t>Changes visible only to that thread</a:t>
                      </a:r>
                    </a:p>
                  </a:txBody>
                  <a:tcPr anchor="ctr">
                    <a:lnL>
                      <a:noFill/>
                    </a:lnL>
                    <a:lnR>
                      <a:noFill/>
                    </a:lnR>
                    <a:lnT>
                      <a:noFill/>
                    </a:lnT>
                    <a:lnB>
                      <a:noFill/>
                    </a:lnB>
                  </a:tcPr>
                </a:tc>
                <a:extLst>
                  <a:ext uri="{0D108BD9-81ED-4DB2-BD59-A6C34878D82A}">
                    <a16:rowId xmlns:a16="http://schemas.microsoft.com/office/drawing/2014/main" val="2337931959"/>
                  </a:ext>
                </a:extLst>
              </a:tr>
              <a:tr h="0">
                <a:tc>
                  <a:txBody>
                    <a:bodyPr/>
                    <a:lstStyle/>
                    <a:p>
                      <a:r>
                        <a:rPr lang="en-IN" dirty="0">
                          <a:latin typeface="Times New Roman" panose="02020603050405020304" pitchFamily="18" charset="0"/>
                          <a:cs typeface="Times New Roman" panose="02020603050405020304" pitchFamily="18" charset="0"/>
                        </a:rPr>
                        <a:t>Risk</a:t>
                      </a:r>
                    </a:p>
                  </a:txBody>
                  <a:tcPr anchor="ctr">
                    <a:lnL>
                      <a:noFill/>
                    </a:lnL>
                    <a:lnR>
                      <a:noFill/>
                    </a:lnR>
                    <a:lnT>
                      <a:noFill/>
                    </a:lnT>
                    <a:lnB>
                      <a:noFill/>
                    </a:lnB>
                  </a:tcPr>
                </a:tc>
                <a:tc>
                  <a:txBody>
                    <a:bodyPr/>
                    <a:lstStyle/>
                    <a:p>
                      <a:r>
                        <a:rPr lang="en-IN" dirty="0">
                          <a:latin typeface="Times New Roman" panose="02020603050405020304" pitchFamily="18" charset="0"/>
                          <a:cs typeface="Times New Roman" panose="02020603050405020304" pitchFamily="18" charset="0"/>
                        </a:rPr>
                        <a:t>Race conditions if unsynchronized</a:t>
                      </a:r>
                    </a:p>
                  </a:txBody>
                  <a:tcPr anchor="ctr">
                    <a:lnL>
                      <a:noFill/>
                    </a:lnL>
                    <a:lnR>
                      <a:noFill/>
                    </a:lnR>
                    <a:lnT>
                      <a:noFill/>
                    </a:lnT>
                    <a:lnB>
                      <a:noFill/>
                    </a:lnB>
                  </a:tcPr>
                </a:tc>
                <a:tc>
                  <a:txBody>
                    <a:bodyPr/>
                    <a:lstStyle/>
                    <a:p>
                      <a:r>
                        <a:rPr lang="en-IN" dirty="0">
                          <a:latin typeface="Times New Roman" panose="02020603050405020304" pitchFamily="18" charset="0"/>
                          <a:cs typeface="Times New Roman" panose="02020603050405020304" pitchFamily="18" charset="0"/>
                        </a:rPr>
                        <a:t>No risk of interference</a:t>
                      </a:r>
                    </a:p>
                  </a:txBody>
                  <a:tcPr anchor="ctr">
                    <a:lnL>
                      <a:noFill/>
                    </a:lnL>
                    <a:lnR>
                      <a:noFill/>
                    </a:lnR>
                    <a:lnT>
                      <a:noFill/>
                    </a:lnT>
                    <a:lnB>
                      <a:noFill/>
                    </a:lnB>
                  </a:tcPr>
                </a:tc>
                <a:extLst>
                  <a:ext uri="{0D108BD9-81ED-4DB2-BD59-A6C34878D82A}">
                    <a16:rowId xmlns:a16="http://schemas.microsoft.com/office/drawing/2014/main" val="830925782"/>
                  </a:ext>
                </a:extLst>
              </a:tr>
            </a:tbl>
          </a:graphicData>
        </a:graphic>
      </p:graphicFrame>
    </p:spTree>
    <p:extLst>
      <p:ext uri="{BB962C8B-B14F-4D97-AF65-F5344CB8AC3E}">
        <p14:creationId xmlns:p14="http://schemas.microsoft.com/office/powerpoint/2010/main" val="2499791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B6F15528-21DE-4FAA-801E-634DDDAF4B2B}" type="slidenum">
              <a:rPr lang="en-US" smtClean="0">
                <a:solidFill>
                  <a:schemeClr val="tx1"/>
                </a:solidFill>
              </a:rPr>
              <a:pPr/>
              <a:t>3</a:t>
            </a:fld>
            <a:endParaRPr lang="en-US" dirty="0">
              <a:solidFill>
                <a:schemeClr val="tx1"/>
              </a:solidFill>
            </a:endParaRPr>
          </a:p>
        </p:txBody>
      </p:sp>
      <p:sp>
        <p:nvSpPr>
          <p:cNvPr id="9" name="Content Placeholder 5">
            <a:extLst>
              <a:ext uri="{FF2B5EF4-FFF2-40B4-BE49-F238E27FC236}">
                <a16:creationId xmlns:a16="http://schemas.microsoft.com/office/drawing/2014/main" id="{691A3D75-66A7-49DC-9380-D7B99BBAFBF5}"/>
              </a:ext>
            </a:extLst>
          </p:cNvPr>
          <p:cNvSpPr txBox="1">
            <a:spLocks/>
          </p:cNvSpPr>
          <p:nvPr/>
        </p:nvSpPr>
        <p:spPr>
          <a:xfrm>
            <a:off x="2051720" y="1168126"/>
            <a:ext cx="6181632" cy="341713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B.Tech. (Computer Science AIML)  </a:t>
            </a:r>
          </a:p>
          <a:p>
            <a:r>
              <a:rPr lang="en-IN" sz="2400" dirty="0"/>
              <a:t>Core subject</a:t>
            </a:r>
          </a:p>
          <a:p>
            <a:r>
              <a:rPr lang="en-IN" sz="2400" dirty="0"/>
              <a:t>3rd SEMESTER </a:t>
            </a:r>
            <a:endParaRPr lang="en-US" sz="2400" dirty="0"/>
          </a:p>
          <a:p>
            <a:pPr marL="0" indent="0">
              <a:buNone/>
            </a:pPr>
            <a:r>
              <a:rPr lang="en-US" sz="2400" b="1" dirty="0"/>
              <a:t>                  </a:t>
            </a:r>
          </a:p>
          <a:p>
            <a:pPr marL="0" indent="0" algn="ctr">
              <a:lnSpc>
                <a:spcPct val="115000"/>
              </a:lnSpc>
              <a:spcBef>
                <a:spcPts val="0"/>
              </a:spcBef>
              <a:spcAft>
                <a:spcPts val="750"/>
              </a:spcAft>
              <a:buNone/>
            </a:pPr>
            <a:r>
              <a:rPr lang="en-US" sz="2400" b="1" dirty="0">
                <a:latin typeface="Times New Roman" panose="02020603050405020304" pitchFamily="18" charset="0"/>
                <a:cs typeface="Times New Roman" panose="02020603050405020304" pitchFamily="18" charset="0"/>
              </a:rPr>
              <a:t>PREDICTIVE ANALYTICS</a:t>
            </a:r>
          </a:p>
          <a:p>
            <a:pPr marL="0" indent="0" algn="ctr">
              <a:lnSpc>
                <a:spcPct val="115000"/>
              </a:lnSpc>
              <a:spcBef>
                <a:spcPts val="0"/>
              </a:spcBef>
              <a:spcAft>
                <a:spcPts val="750"/>
              </a:spcAft>
              <a:buNone/>
            </a:pPr>
            <a:endParaRPr lang="en-US" sz="2400" b="1" spc="4" dirty="0">
              <a:solidFill>
                <a:srgbClr val="000000"/>
              </a:solidFill>
              <a:latin typeface="Times New Roman" panose="02020603050405020304" pitchFamily="18" charset="0"/>
              <a:ea typeface="Times New Roman" panose="02020603050405020304" pitchFamily="18" charset="0"/>
            </a:endParaRPr>
          </a:p>
          <a:p>
            <a:pPr marL="0" indent="0" algn="ctr">
              <a:lnSpc>
                <a:spcPct val="115000"/>
              </a:lnSpc>
              <a:spcBef>
                <a:spcPts val="0"/>
              </a:spcBef>
              <a:spcAft>
                <a:spcPts val="750"/>
              </a:spcAft>
              <a:buNone/>
            </a:pPr>
            <a:endParaRPr lang="en-US" sz="2400" dirty="0"/>
          </a:p>
        </p:txBody>
      </p:sp>
      <p:sp>
        <p:nvSpPr>
          <p:cNvPr id="3" name="Date Placeholder 2"/>
          <p:cNvSpPr>
            <a:spLocks noGrp="1"/>
          </p:cNvSpPr>
          <p:nvPr>
            <p:ph type="dt" sz="half" idx="10"/>
          </p:nvPr>
        </p:nvSpPr>
        <p:spPr/>
        <p:txBody>
          <a:bodyPr/>
          <a:lstStyle/>
          <a:p>
            <a:fld id="{782353BC-0C7A-47E4-B90C-56DA12AC761A}" type="datetime1">
              <a:rPr lang="en-US" smtClean="0">
                <a:solidFill>
                  <a:schemeClr val="tx1"/>
                </a:solidFill>
              </a:rPr>
              <a:t>10-Nov-25</a:t>
            </a:fld>
            <a:endParaRPr lang="en-US" dirty="0">
              <a:solidFill>
                <a:schemeClr val="tx1"/>
              </a:solidFill>
            </a:endParaRPr>
          </a:p>
        </p:txBody>
      </p:sp>
      <p:pic>
        <p:nvPicPr>
          <p:cNvPr id="13" name="Picture 12">
            <a:extLst>
              <a:ext uri="{FF2B5EF4-FFF2-40B4-BE49-F238E27FC236}">
                <a16:creationId xmlns:a16="http://schemas.microsoft.com/office/drawing/2014/main" id="{78E91FED-0861-4262-B4A8-84819F0176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504" y="31340"/>
            <a:ext cx="1162829" cy="805372"/>
          </a:xfrm>
          <a:prstGeom prst="rect">
            <a:avLst/>
          </a:prstGeom>
        </p:spPr>
      </p:pic>
      <p:sp>
        <p:nvSpPr>
          <p:cNvPr id="14" name="Title 1">
            <a:extLst>
              <a:ext uri="{FF2B5EF4-FFF2-40B4-BE49-F238E27FC236}">
                <a16:creationId xmlns:a16="http://schemas.microsoft.com/office/drawing/2014/main" id="{D2283B93-54FE-41F0-81CE-7D376FC42D7B}"/>
              </a:ext>
            </a:extLst>
          </p:cNvPr>
          <p:cNvSpPr txBox="1">
            <a:spLocks/>
          </p:cNvSpPr>
          <p:nvPr/>
        </p:nvSpPr>
        <p:spPr>
          <a:xfrm>
            <a:off x="1642210" y="0"/>
            <a:ext cx="7501789" cy="692696"/>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marL="8547" algn="ctr">
              <a:spcBef>
                <a:spcPts val="68"/>
              </a:spcBef>
            </a:pPr>
            <a:r>
              <a:rPr lang="en-IN" sz="3000" dirty="0"/>
              <a:t>Evaluation Scheme</a:t>
            </a:r>
          </a:p>
        </p:txBody>
      </p:sp>
      <p:pic>
        <p:nvPicPr>
          <p:cNvPr id="2" name="Picture 1" descr="A screenshot of a computer&#10;&#10;Description automatically generated">
            <a:extLst>
              <a:ext uri="{FF2B5EF4-FFF2-40B4-BE49-F238E27FC236}">
                <a16:creationId xmlns:a16="http://schemas.microsoft.com/office/drawing/2014/main" id="{F963A7B9-FE64-192C-CDCC-1DA2205F74B6}"/>
              </a:ext>
            </a:extLst>
          </p:cNvPr>
          <p:cNvPicPr>
            <a:picLocks noChangeAspect="1"/>
          </p:cNvPicPr>
          <p:nvPr/>
        </p:nvPicPr>
        <p:blipFill rotWithShape="1">
          <a:blip r:embed="rId4"/>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5" name="Picture 4" descr="A grid of letters and numbers&#10;&#10;AI-generated content may be incorrect.">
            <a:extLst>
              <a:ext uri="{FF2B5EF4-FFF2-40B4-BE49-F238E27FC236}">
                <a16:creationId xmlns:a16="http://schemas.microsoft.com/office/drawing/2014/main" id="{B2BEA6E4-390A-1F2E-0CA3-9DB04A93A8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5142" y="3460869"/>
            <a:ext cx="3797138" cy="1339956"/>
          </a:xfrm>
          <a:prstGeom prst="rect">
            <a:avLst/>
          </a:prstGeom>
        </p:spPr>
      </p:pic>
      <p:sp>
        <p:nvSpPr>
          <p:cNvPr id="4" name="Footer Placeholder 12">
            <a:extLst>
              <a:ext uri="{FF2B5EF4-FFF2-40B4-BE49-F238E27FC236}">
                <a16:creationId xmlns:a16="http://schemas.microsoft.com/office/drawing/2014/main" id="{05D0AE16-EA97-9A6C-69D6-2569D202331C}"/>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351447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5362" name="Picture 2" descr="OpenM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1512" y="1653835"/>
            <a:ext cx="6391275" cy="37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2203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949912" y="4032491"/>
            <a:ext cx="7723572" cy="12890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lnSpc>
                <a:spcPct val="150000"/>
              </a:lnSpc>
              <a:spcBef>
                <a:spcPct val="0"/>
              </a:spcBef>
              <a:spcAft>
                <a:spcPct val="0"/>
              </a:spcAft>
              <a:buNone/>
            </a:pPr>
            <a:r>
              <a:rPr lang="en-US" altLang="en-US" sz="1800" b="1" dirty="0">
                <a:latin typeface="Times New Roman" panose="02020603050405020304" pitchFamily="18" charset="0"/>
                <a:cs typeface="Times New Roman" panose="02020603050405020304" pitchFamily="18" charset="0"/>
              </a:rPr>
              <a:t>Thread-based Parallelism</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Multiple threads run simultaneously, each handling a portion of the task.</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Improves performance on multi-core processors by dividing work among cores.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3074" name="Picture 2" descr="Introduction to OpenMP - NERSC Document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9346" y="1011884"/>
            <a:ext cx="6369512" cy="2198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4719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949912" y="1512890"/>
            <a:ext cx="7723572"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lnSpc>
                <a:spcPct val="150000"/>
              </a:lnSpc>
              <a:spcBef>
                <a:spcPct val="0"/>
              </a:spcBef>
              <a:spcAft>
                <a:spcPct val="0"/>
              </a:spcAft>
              <a:buNone/>
            </a:pPr>
            <a:r>
              <a:rPr lang="en-US" altLang="en-US" sz="1800" b="1" dirty="0">
                <a:latin typeface="Times New Roman" panose="02020603050405020304" pitchFamily="18" charset="0"/>
                <a:cs typeface="Times New Roman" panose="02020603050405020304" pitchFamily="18" charset="0"/>
              </a:rPr>
              <a:t>Thread-based Parallelism</a:t>
            </a:r>
          </a:p>
          <a:p>
            <a:pPr marL="0" lvl="0" indent="0" defTabSz="914400" eaLnBrk="0" fontAlgn="base" hangingPunct="0">
              <a:lnSpc>
                <a:spcPct val="150000"/>
              </a:lnSpc>
              <a:spcBef>
                <a:spcPct val="0"/>
              </a:spcBef>
              <a:spcAft>
                <a:spcPct val="0"/>
              </a:spcAft>
              <a:buFontTx/>
              <a:buChar char="•"/>
            </a:pPr>
            <a:r>
              <a:rPr lang="en-US" altLang="en-US" sz="1800" dirty="0">
                <a:latin typeface="Times New Roman" panose="02020603050405020304" pitchFamily="18" charset="0"/>
                <a:cs typeface="Times New Roman" panose="02020603050405020304" pitchFamily="18" charset="0"/>
              </a:rPr>
              <a:t>Thread-based parallelism is a programming model where multiple threads are created to execute tasks concurrently. Each thread performs a part of the overall task, enabling the program to utilize multiple processor cores simultaneously for faster execution.</a:t>
            </a:r>
          </a:p>
          <a:p>
            <a:pPr marL="0" indent="0">
              <a:buNone/>
            </a:pPr>
            <a:r>
              <a:rPr lang="en-US" sz="1800" b="1" dirty="0">
                <a:latin typeface="Times New Roman" panose="02020603050405020304" pitchFamily="18" charset="0"/>
                <a:cs typeface="Times New Roman" panose="02020603050405020304" pitchFamily="18" charset="0"/>
              </a:rPr>
              <a:t>How It Works:</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main program creates multiple threads.</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These threads execute </a:t>
            </a:r>
            <a:r>
              <a:rPr lang="en-US" sz="1800" b="1" dirty="0">
                <a:latin typeface="Times New Roman" panose="02020603050405020304" pitchFamily="18" charset="0"/>
                <a:cs typeface="Times New Roman" panose="02020603050405020304" pitchFamily="18" charset="0"/>
              </a:rPr>
              <a:t>in parallel</a:t>
            </a:r>
            <a:r>
              <a:rPr lang="en-US" sz="1800" dirty="0">
                <a:latin typeface="Times New Roman" panose="02020603050405020304" pitchFamily="18" charset="0"/>
                <a:cs typeface="Times New Roman" panose="02020603050405020304" pitchFamily="18" charset="0"/>
              </a:rPr>
              <a:t>, sharing the system’s CPU resources.</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workload is </a:t>
            </a:r>
            <a:r>
              <a:rPr lang="en-US" sz="1800" b="1" dirty="0">
                <a:latin typeface="Times New Roman" panose="02020603050405020304" pitchFamily="18" charset="0"/>
                <a:cs typeface="Times New Roman" panose="02020603050405020304" pitchFamily="18" charset="0"/>
              </a:rPr>
              <a:t>divided</a:t>
            </a:r>
            <a:r>
              <a:rPr lang="en-US" sz="1800" dirty="0">
                <a:latin typeface="Times New Roman" panose="02020603050405020304" pitchFamily="18" charset="0"/>
                <a:cs typeface="Times New Roman" panose="02020603050405020304" pitchFamily="18" charset="0"/>
              </a:rPr>
              <a:t> among the threads so that each one handles a specific portion.</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Once the tasks are complete, threads may </a:t>
            </a:r>
            <a:r>
              <a:rPr lang="en-US" sz="1800" b="1" dirty="0">
                <a:latin typeface="Times New Roman" panose="02020603050405020304" pitchFamily="18" charset="0"/>
                <a:cs typeface="Times New Roman" panose="02020603050405020304" pitchFamily="18" charset="0"/>
              </a:rPr>
              <a:t>synchronize</a:t>
            </a:r>
            <a:r>
              <a:rPr lang="en-US" sz="1800" dirty="0">
                <a:latin typeface="Times New Roman" panose="02020603050405020304" pitchFamily="18" charset="0"/>
                <a:cs typeface="Times New Roman" panose="02020603050405020304" pitchFamily="18" charset="0"/>
              </a:rPr>
              <a:t> to combine results or continue with dependent operations.</a:t>
            </a:r>
          </a:p>
          <a:p>
            <a:pPr marL="0" lvl="0" indent="0" defTabSz="914400" eaLnBrk="0" fontAlgn="base" hangingPunct="0">
              <a:lnSpc>
                <a:spcPct val="150000"/>
              </a:lnSpc>
              <a:spcBef>
                <a:spcPct val="0"/>
              </a:spcBef>
              <a:spcAft>
                <a:spcPct val="0"/>
              </a:spcAft>
              <a:buFontTx/>
              <a:buChar char="•"/>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31047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6" name="Content Placeholder 5"/>
          <p:cNvPicPr>
            <a:picLocks noGrp="1" noChangeAspect="1"/>
          </p:cNvPicPr>
          <p:nvPr>
            <p:ph idx="1"/>
          </p:nvPr>
        </p:nvPicPr>
        <p:blipFill>
          <a:blip r:embed="rId3"/>
          <a:stretch>
            <a:fillRect/>
          </a:stretch>
        </p:blipFill>
        <p:spPr>
          <a:xfrm>
            <a:off x="523875" y="1672431"/>
            <a:ext cx="8096250" cy="4381500"/>
          </a:xfrm>
          <a:prstGeom prst="rect">
            <a:avLst/>
          </a:prstGeom>
        </p:spPr>
      </p:pic>
    </p:spTree>
    <p:extLst>
      <p:ext uri="{BB962C8B-B14F-4D97-AF65-F5344CB8AC3E}">
        <p14:creationId xmlns:p14="http://schemas.microsoft.com/office/powerpoint/2010/main" val="7151952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8" name="Rectangle 2"/>
          <p:cNvSpPr>
            <a:spLocks noGrp="1" noChangeArrowheads="1"/>
          </p:cNvSpPr>
          <p:nvPr>
            <p:ph idx="1"/>
          </p:nvPr>
        </p:nvSpPr>
        <p:spPr bwMode="auto">
          <a:xfrm>
            <a:off x="701337" y="3809083"/>
            <a:ext cx="7723572" cy="219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b="1" dirty="0">
                <a:latin typeface="Times New Roman" panose="02020603050405020304" pitchFamily="18" charset="0"/>
                <a:cs typeface="Times New Roman" panose="02020603050405020304" pitchFamily="18" charset="0"/>
              </a:rPr>
              <a:t>Advantages:</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Performance Boost</a:t>
            </a:r>
            <a:r>
              <a:rPr lang="en-US" sz="1800" dirty="0">
                <a:latin typeface="Times New Roman" panose="02020603050405020304" pitchFamily="18" charset="0"/>
                <a:cs typeface="Times New Roman" panose="02020603050405020304" pitchFamily="18" charset="0"/>
              </a:rPr>
              <a:t>: By using multiple CPU cores, thread-based parallelism can </a:t>
            </a:r>
            <a:r>
              <a:rPr lang="en-US" sz="1800" b="1" dirty="0">
                <a:latin typeface="Times New Roman" panose="02020603050405020304" pitchFamily="18" charset="0"/>
                <a:cs typeface="Times New Roman" panose="02020603050405020304" pitchFamily="18" charset="0"/>
              </a:rPr>
              <a:t>significantly reduce execution time</a:t>
            </a:r>
            <a:r>
              <a:rPr lang="en-US" sz="1800"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Efficient Resource Use</a:t>
            </a:r>
            <a:r>
              <a:rPr lang="en-US" sz="1800" dirty="0">
                <a:latin typeface="Times New Roman" panose="02020603050405020304" pitchFamily="18" charset="0"/>
                <a:cs typeface="Times New Roman" panose="02020603050405020304" pitchFamily="18" charset="0"/>
              </a:rPr>
              <a:t>: Threads share memory space, making communication between them faster than in process-based parallelism.</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Scalability</a:t>
            </a:r>
            <a:r>
              <a:rPr lang="en-US" sz="1800" dirty="0">
                <a:latin typeface="Times New Roman" panose="02020603050405020304" pitchFamily="18" charset="0"/>
                <a:cs typeface="Times New Roman" panose="02020603050405020304" pitchFamily="18" charset="0"/>
              </a:rPr>
              <a:t>: As more CPU cores are available (e.g., in modern multi-core processors), thread-based programs can scale better.</a:t>
            </a:r>
          </a:p>
        </p:txBody>
      </p:sp>
      <p:pic>
        <p:nvPicPr>
          <p:cNvPr id="3074" name="Picture 2" descr="Introduction to OpenMP - NERSC Document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9346" y="1011884"/>
            <a:ext cx="6369512" cy="2198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5940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Key concepts</a:t>
            </a:r>
            <a:endParaRPr dirty="0"/>
          </a:p>
        </p:txBody>
      </p:sp>
      <p:pic>
        <p:nvPicPr>
          <p:cNvPr id="4" name="Picture 3" descr="A screenshot of a computer&#10;&#10;Description automatically generated">
            <a:extLst>
              <a:ext uri="{FF2B5EF4-FFF2-40B4-BE49-F238E27FC236}">
                <a16:creationId xmlns:a16="http://schemas.microsoft.com/office/drawing/2014/main" id="{C7DED92C-2C90-1709-8C5D-528A60492933}"/>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51591C6F-868B-6A1F-F813-164B6B917BA7}"/>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6" name="Content Placeholder 5"/>
          <p:cNvPicPr>
            <a:picLocks noGrp="1" noChangeAspect="1"/>
          </p:cNvPicPr>
          <p:nvPr>
            <p:ph idx="1"/>
          </p:nvPr>
        </p:nvPicPr>
        <p:blipFill>
          <a:blip r:embed="rId3"/>
          <a:stretch>
            <a:fillRect/>
          </a:stretch>
        </p:blipFill>
        <p:spPr>
          <a:xfrm>
            <a:off x="-19910" y="2112885"/>
            <a:ext cx="9163910" cy="3085183"/>
          </a:xfrm>
          <a:prstGeom prst="rect">
            <a:avLst/>
          </a:prstGeom>
        </p:spPr>
      </p:pic>
    </p:spTree>
    <p:extLst>
      <p:ext uri="{BB962C8B-B14F-4D97-AF65-F5344CB8AC3E}">
        <p14:creationId xmlns:p14="http://schemas.microsoft.com/office/powerpoint/2010/main" val="3668672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Goals of </a:t>
            </a:r>
            <a:r>
              <a:rPr lang="en-IN" dirty="0" err="1"/>
              <a:t>OpenMP</a:t>
            </a:r>
            <a:endParaRPr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6" name="Rectangle 1"/>
          <p:cNvSpPr>
            <a:spLocks noGrp="1" noChangeArrowheads="1"/>
          </p:cNvSpPr>
          <p:nvPr>
            <p:ph idx="1"/>
          </p:nvPr>
        </p:nvSpPr>
        <p:spPr bwMode="auto">
          <a:xfrm>
            <a:off x="679142" y="3591404"/>
            <a:ext cx="77724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defTabSz="914400" eaLnBrk="0" fontAlgn="base" hangingPunct="0">
              <a:spcBef>
                <a:spcPct val="0"/>
              </a:spcBef>
              <a:spcAft>
                <a:spcPct val="0"/>
              </a:spcAft>
              <a:buNone/>
            </a:pPr>
            <a:r>
              <a:rPr lang="en-US" altLang="en-US" sz="1800" dirty="0" err="1">
                <a:latin typeface="Times New Roman" panose="02020603050405020304" pitchFamily="18" charset="0"/>
                <a:cs typeface="Times New Roman" panose="02020603050405020304" pitchFamily="18" charset="0"/>
              </a:rPr>
              <a:t>OpenMP</a:t>
            </a:r>
            <a:r>
              <a:rPr lang="en-US" altLang="en-US" sz="1800" dirty="0">
                <a:latin typeface="Times New Roman" panose="02020603050405020304" pitchFamily="18" charset="0"/>
                <a:cs typeface="Times New Roman" panose="02020603050405020304" pitchFamily="18" charset="0"/>
              </a:rPr>
              <a:t> (Open Multi-Processing) is a widely used API that supports multi-platform shared memory multiprocessing programming in C, C++, and Fortran. It is designed with specific goals in mind to make parallel programming more accessible and efficient.</a:t>
            </a:r>
          </a:p>
          <a:p>
            <a:pPr marL="0" lvl="0" indent="0" algn="just" defTabSz="914400" eaLnBrk="0" fontAlgn="base" hangingPunct="0">
              <a:spcBef>
                <a:spcPct val="0"/>
              </a:spcBef>
              <a:spcAft>
                <a:spcPct val="0"/>
              </a:spcAft>
              <a:buNone/>
            </a:pPr>
            <a:endParaRPr lang="en-US" altLang="en-US" sz="1800" dirty="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 easy-to-use parallel programming support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Ensure code portability and scalability</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Achieve performance close to hand-optimized parallel code</a:t>
            </a:r>
          </a:p>
        </p:txBody>
      </p:sp>
      <p:pic>
        <p:nvPicPr>
          <p:cNvPr id="5123" name="Picture 3" descr="Achieving Open Science: Setting Clear Goals for Success - Open and  Universal Science (OPUS) Projec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790" y="1074448"/>
            <a:ext cx="4260018" cy="2396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4984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IN" dirty="0"/>
              <a:t>Goals of </a:t>
            </a:r>
            <a:r>
              <a:rPr lang="en-IN" dirty="0" err="1"/>
              <a:t>OpenMP</a:t>
            </a:r>
            <a:endParaRPr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74983031"/>
              </p:ext>
            </p:extLst>
          </p:nvPr>
        </p:nvGraphicFramePr>
        <p:xfrm>
          <a:off x="994300" y="4278631"/>
          <a:ext cx="7270810" cy="2169619"/>
        </p:xfrm>
        <a:graphic>
          <a:graphicData uri="http://schemas.openxmlformats.org/drawingml/2006/table">
            <a:tbl>
              <a:tblPr/>
              <a:tblGrid>
                <a:gridCol w="3635405">
                  <a:extLst>
                    <a:ext uri="{9D8B030D-6E8A-4147-A177-3AD203B41FA5}">
                      <a16:colId xmlns:a16="http://schemas.microsoft.com/office/drawing/2014/main" val="1011660895"/>
                    </a:ext>
                  </a:extLst>
                </a:gridCol>
                <a:gridCol w="3635405">
                  <a:extLst>
                    <a:ext uri="{9D8B030D-6E8A-4147-A177-3AD203B41FA5}">
                      <a16:colId xmlns:a16="http://schemas.microsoft.com/office/drawing/2014/main" val="566827583"/>
                    </a:ext>
                  </a:extLst>
                </a:gridCol>
              </a:tblGrid>
              <a:tr h="346225">
                <a:tc>
                  <a:txBody>
                    <a:bodyPr/>
                    <a:lstStyle/>
                    <a:p>
                      <a:r>
                        <a:rPr lang="en-IN" sz="1800">
                          <a:latin typeface="Times New Roman" panose="02020603050405020304" pitchFamily="18" charset="0"/>
                          <a:cs typeface="Times New Roman" panose="02020603050405020304" pitchFamily="18" charset="0"/>
                        </a:rPr>
                        <a:t>Goal</a:t>
                      </a:r>
                    </a:p>
                  </a:txBody>
                  <a:tcPr marL="14795" marR="14795" marT="7398" marB="7398" anchor="ctr">
                    <a:lnL>
                      <a:noFill/>
                    </a:lnL>
                    <a:lnR>
                      <a:noFill/>
                    </a:lnR>
                    <a:lnT>
                      <a:noFill/>
                    </a:lnT>
                    <a:lnB>
                      <a:noFill/>
                    </a:lnB>
                  </a:tcPr>
                </a:tc>
                <a:tc>
                  <a:txBody>
                    <a:bodyPr/>
                    <a:lstStyle/>
                    <a:p>
                      <a:r>
                        <a:rPr lang="en-IN" sz="1800">
                          <a:latin typeface="Times New Roman" panose="02020603050405020304" pitchFamily="18" charset="0"/>
                          <a:cs typeface="Times New Roman" panose="02020603050405020304" pitchFamily="18" charset="0"/>
                        </a:rPr>
                        <a:t>Description</a:t>
                      </a:r>
                    </a:p>
                  </a:txBody>
                  <a:tcPr marL="14795" marR="14795" marT="7398" marB="7398" anchor="ctr">
                    <a:lnL>
                      <a:noFill/>
                    </a:lnL>
                    <a:lnR>
                      <a:noFill/>
                    </a:lnR>
                    <a:lnT>
                      <a:noFill/>
                    </a:lnT>
                    <a:lnB>
                      <a:noFill/>
                    </a:lnB>
                  </a:tcPr>
                </a:tc>
                <a:extLst>
                  <a:ext uri="{0D108BD9-81ED-4DB2-BD59-A6C34878D82A}">
                    <a16:rowId xmlns:a16="http://schemas.microsoft.com/office/drawing/2014/main" val="2198853657"/>
                  </a:ext>
                </a:extLst>
              </a:tr>
              <a:tr h="607798">
                <a:tc>
                  <a:txBody>
                    <a:bodyPr/>
                    <a:lstStyle/>
                    <a:p>
                      <a:r>
                        <a:rPr lang="en-IN" sz="1800" dirty="0">
                          <a:latin typeface="Times New Roman" panose="02020603050405020304" pitchFamily="18" charset="0"/>
                          <a:cs typeface="Times New Roman" panose="02020603050405020304" pitchFamily="18" charset="0"/>
                        </a:rPr>
                        <a:t>Easy-to-Use</a:t>
                      </a:r>
                    </a:p>
                  </a:txBody>
                  <a:tcPr marL="14795" marR="14795" marT="7398" marB="7398" anchor="ctr">
                    <a:lnL>
                      <a:noFill/>
                    </a:lnL>
                    <a:lnR>
                      <a:noFill/>
                    </a:lnR>
                    <a:lnT>
                      <a:noFill/>
                    </a:lnT>
                    <a:lnB>
                      <a:noFill/>
                    </a:lnB>
                  </a:tcPr>
                </a:tc>
                <a:tc>
                  <a:txBody>
                    <a:bodyPr/>
                    <a:lstStyle/>
                    <a:p>
                      <a:r>
                        <a:rPr lang="en-US" sz="1800">
                          <a:latin typeface="Times New Roman" panose="02020603050405020304" pitchFamily="18" charset="0"/>
                          <a:cs typeface="Times New Roman" panose="02020603050405020304" pitchFamily="18" charset="0"/>
                        </a:rPr>
                        <a:t>Simple directives make it easy to write and understand parallel code</a:t>
                      </a:r>
                    </a:p>
                  </a:txBody>
                  <a:tcPr marL="14795" marR="14795" marT="7398" marB="7398" anchor="ctr">
                    <a:lnL>
                      <a:noFill/>
                    </a:lnL>
                    <a:lnR>
                      <a:noFill/>
                    </a:lnR>
                    <a:lnT>
                      <a:noFill/>
                    </a:lnT>
                    <a:lnB>
                      <a:noFill/>
                    </a:lnB>
                  </a:tcPr>
                </a:tc>
                <a:extLst>
                  <a:ext uri="{0D108BD9-81ED-4DB2-BD59-A6C34878D82A}">
                    <a16:rowId xmlns:a16="http://schemas.microsoft.com/office/drawing/2014/main" val="3518599308"/>
                  </a:ext>
                </a:extLst>
              </a:tr>
              <a:tr h="607798">
                <a:tc>
                  <a:txBody>
                    <a:bodyPr/>
                    <a:lstStyle/>
                    <a:p>
                      <a:r>
                        <a:rPr lang="en-IN" sz="1800">
                          <a:latin typeface="Times New Roman" panose="02020603050405020304" pitchFamily="18" charset="0"/>
                          <a:cs typeface="Times New Roman" panose="02020603050405020304" pitchFamily="18" charset="0"/>
                        </a:rPr>
                        <a:t>Portable and Scalable</a:t>
                      </a:r>
                    </a:p>
                  </a:txBody>
                  <a:tcPr marL="14795" marR="14795" marT="7398" marB="7398" anchor="ctr">
                    <a:lnL>
                      <a:noFill/>
                    </a:lnL>
                    <a:lnR>
                      <a:noFill/>
                    </a:lnR>
                    <a:lnT>
                      <a:noFill/>
                    </a:lnT>
                    <a:lnB>
                      <a:noFill/>
                    </a:lnB>
                  </a:tcPr>
                </a:tc>
                <a:tc>
                  <a:txBody>
                    <a:bodyPr/>
                    <a:lstStyle/>
                    <a:p>
                      <a:r>
                        <a:rPr lang="en-US" sz="1800">
                          <a:latin typeface="Times New Roman" panose="02020603050405020304" pitchFamily="18" charset="0"/>
                          <a:cs typeface="Times New Roman" panose="02020603050405020304" pitchFamily="18" charset="0"/>
                        </a:rPr>
                        <a:t>Works across platforms and scales with hardware</a:t>
                      </a:r>
                    </a:p>
                  </a:txBody>
                  <a:tcPr marL="14795" marR="14795" marT="7398" marB="7398" anchor="ctr">
                    <a:lnL>
                      <a:noFill/>
                    </a:lnL>
                    <a:lnR>
                      <a:noFill/>
                    </a:lnR>
                    <a:lnT>
                      <a:noFill/>
                    </a:lnT>
                    <a:lnB>
                      <a:noFill/>
                    </a:lnB>
                  </a:tcPr>
                </a:tc>
                <a:extLst>
                  <a:ext uri="{0D108BD9-81ED-4DB2-BD59-A6C34878D82A}">
                    <a16:rowId xmlns:a16="http://schemas.microsoft.com/office/drawing/2014/main" val="2940440025"/>
                  </a:ext>
                </a:extLst>
              </a:tr>
              <a:tr h="607798">
                <a:tc>
                  <a:txBody>
                    <a:bodyPr/>
                    <a:lstStyle/>
                    <a:p>
                      <a:r>
                        <a:rPr lang="en-IN" sz="1800">
                          <a:latin typeface="Times New Roman" panose="02020603050405020304" pitchFamily="18" charset="0"/>
                          <a:cs typeface="Times New Roman" panose="02020603050405020304" pitchFamily="18" charset="0"/>
                        </a:rPr>
                        <a:t>High Performance</a:t>
                      </a:r>
                    </a:p>
                  </a:txBody>
                  <a:tcPr marL="14795" marR="14795" marT="7398" marB="7398" anchor="ctr">
                    <a:lnL>
                      <a:noFill/>
                    </a:lnL>
                    <a:lnR>
                      <a:noFill/>
                    </a:lnR>
                    <a:lnT>
                      <a:noFill/>
                    </a:lnT>
                    <a:lnB>
                      <a:noFill/>
                    </a:lnB>
                  </a:tcPr>
                </a:tc>
                <a:tc>
                  <a:txBody>
                    <a:bodyPr/>
                    <a:lstStyle/>
                    <a:p>
                      <a:r>
                        <a:rPr lang="en-US" sz="1800" dirty="0">
                          <a:latin typeface="Times New Roman" panose="02020603050405020304" pitchFamily="18" charset="0"/>
                          <a:cs typeface="Times New Roman" panose="02020603050405020304" pitchFamily="18" charset="0"/>
                        </a:rPr>
                        <a:t>Offers performance close to low-level, hand-tuned parallel implementations</a:t>
                      </a:r>
                    </a:p>
                  </a:txBody>
                  <a:tcPr marL="14795" marR="14795" marT="7398" marB="7398" anchor="ctr">
                    <a:lnL>
                      <a:noFill/>
                    </a:lnL>
                    <a:lnR>
                      <a:noFill/>
                    </a:lnR>
                    <a:lnT>
                      <a:noFill/>
                    </a:lnT>
                    <a:lnB>
                      <a:noFill/>
                    </a:lnB>
                  </a:tcPr>
                </a:tc>
                <a:extLst>
                  <a:ext uri="{0D108BD9-81ED-4DB2-BD59-A6C34878D82A}">
                    <a16:rowId xmlns:a16="http://schemas.microsoft.com/office/drawing/2014/main" val="2530329568"/>
                  </a:ext>
                </a:extLst>
              </a:tr>
            </a:tbl>
          </a:graphicData>
        </a:graphic>
      </p:graphicFrame>
      <p:pic>
        <p:nvPicPr>
          <p:cNvPr id="5123" name="Picture 3" descr="Achieving Open Science: Setting Clear Goals for Success - Open and  Universal Science (OPUS) Projec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790" y="1074448"/>
            <a:ext cx="4260018" cy="239626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1"/>
          <p:cNvSpPr>
            <a:spLocks noChangeArrowheads="1"/>
          </p:cNvSpPr>
          <p:nvPr/>
        </p:nvSpPr>
        <p:spPr bwMode="auto">
          <a:xfrm>
            <a:off x="3677920" y="3652173"/>
            <a:ext cx="215975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rPr>
              <a:t>Summary Table:</a:t>
            </a:r>
          </a:p>
        </p:txBody>
      </p:sp>
    </p:spTree>
    <p:extLst>
      <p:ext uri="{BB962C8B-B14F-4D97-AF65-F5344CB8AC3E}">
        <p14:creationId xmlns:p14="http://schemas.microsoft.com/office/powerpoint/2010/main" val="40989563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IN" sz="3200" dirty="0"/>
              <a:t>Supported Platforms and Compilers</a:t>
            </a:r>
            <a:endParaRPr sz="3200"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6" name="Rectangle 1"/>
          <p:cNvSpPr>
            <a:spLocks noGrp="1" noChangeArrowheads="1"/>
          </p:cNvSpPr>
          <p:nvPr>
            <p:ph idx="1"/>
          </p:nvPr>
        </p:nvSpPr>
        <p:spPr bwMode="auto">
          <a:xfrm>
            <a:off x="572610" y="1838593"/>
            <a:ext cx="77724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spcBef>
                <a:spcPct val="0"/>
              </a:spcBef>
              <a:spcAft>
                <a:spcPct val="0"/>
              </a:spcAft>
              <a:buNone/>
            </a:pPr>
            <a:r>
              <a:rPr lang="en-US" altLang="en-US" sz="2000" b="1" dirty="0">
                <a:latin typeface="Times New Roman" panose="02020603050405020304" pitchFamily="18" charset="0"/>
                <a:cs typeface="Times New Roman" panose="02020603050405020304" pitchFamily="18" charset="0"/>
              </a:rPr>
              <a:t>Supported Platforms:</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Linux, </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Windows, </a:t>
            </a:r>
          </a:p>
          <a:p>
            <a:pPr marL="0" lvl="0" indent="0" defTabSz="914400" eaLnBrk="0" fontAlgn="base" hangingPunct="0">
              <a:spcBef>
                <a:spcPct val="0"/>
              </a:spcBef>
              <a:spcAft>
                <a:spcPct val="0"/>
              </a:spcAft>
              <a:buFontTx/>
              <a:buChar char="•"/>
            </a:pPr>
            <a:r>
              <a:rPr lang="en-US" altLang="en-US" sz="2000" dirty="0" err="1">
                <a:latin typeface="Times New Roman" panose="02020603050405020304" pitchFamily="18" charset="0"/>
                <a:cs typeface="Times New Roman" panose="02020603050405020304" pitchFamily="18" charset="0"/>
              </a:rPr>
              <a:t>macOS</a:t>
            </a:r>
            <a:endParaRPr lang="en-US" altLang="en-US" sz="2000" dirty="0">
              <a:latin typeface="Times New Roman" panose="02020603050405020304" pitchFamily="18" charset="0"/>
              <a:cs typeface="Times New Roman" panose="02020603050405020304" pitchFamily="18" charset="0"/>
            </a:endParaRPr>
          </a:p>
          <a:p>
            <a:pPr marL="0" lvl="0" indent="0" defTabSz="914400" eaLnBrk="0" fontAlgn="base" hangingPunct="0">
              <a:spcBef>
                <a:spcPct val="0"/>
              </a:spcBef>
              <a:spcAft>
                <a:spcPct val="0"/>
              </a:spcAft>
              <a:buFontTx/>
              <a:buChar char="•"/>
            </a:pPr>
            <a:endParaRPr lang="en-US" altLang="en-US" sz="2000" dirty="0">
              <a:latin typeface="Times New Roman" panose="02020603050405020304" pitchFamily="18" charset="0"/>
              <a:cs typeface="Times New Roman" panose="02020603050405020304" pitchFamily="18" charset="0"/>
            </a:endParaRPr>
          </a:p>
          <a:p>
            <a:pPr marL="0" lvl="0" indent="0" defTabSz="914400" eaLnBrk="0" fontAlgn="base" hangingPunct="0">
              <a:spcBef>
                <a:spcPct val="0"/>
              </a:spcBef>
              <a:spcAft>
                <a:spcPct val="0"/>
              </a:spcAft>
              <a:buNone/>
            </a:pPr>
            <a:r>
              <a:rPr lang="en-US" altLang="en-US" sz="2000" b="1" dirty="0">
                <a:latin typeface="Times New Roman" panose="02020603050405020304" pitchFamily="18" charset="0"/>
                <a:cs typeface="Times New Roman" panose="02020603050405020304" pitchFamily="18" charset="0"/>
              </a:rPr>
              <a:t>Compilers Supporting </a:t>
            </a:r>
            <a:r>
              <a:rPr lang="en-US" altLang="en-US" sz="2000" b="1" dirty="0" err="1">
                <a:latin typeface="Times New Roman" panose="02020603050405020304" pitchFamily="18" charset="0"/>
                <a:cs typeface="Times New Roman" panose="02020603050405020304" pitchFamily="18" charset="0"/>
              </a:rPr>
              <a:t>OpenMP</a:t>
            </a:r>
            <a:r>
              <a:rPr lang="en-US" altLang="en-US" sz="2000" b="1" dirty="0">
                <a:latin typeface="Times New Roman" panose="02020603050405020304" pitchFamily="18" charset="0"/>
                <a:cs typeface="Times New Roman" panose="02020603050405020304" pitchFamily="18" charset="0"/>
              </a:rPr>
              <a:t>:</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GCC (GNU Compiler Collection)</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Intel C/C++ Compiler</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Clang</a:t>
            </a:r>
          </a:p>
          <a:p>
            <a:pPr marL="0" lvl="0" indent="0" defTabSz="914400" eaLnBrk="0" fontAlgn="base" hangingPunct="0">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MS Visual C++</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p:cNvPicPr>
            <a:picLocks noChangeAspect="1"/>
          </p:cNvPicPr>
          <p:nvPr/>
        </p:nvPicPr>
        <p:blipFill>
          <a:blip r:embed="rId3"/>
          <a:stretch>
            <a:fillRect/>
          </a:stretch>
        </p:blipFill>
        <p:spPr>
          <a:xfrm>
            <a:off x="5374180" y="2082969"/>
            <a:ext cx="1343025" cy="1076325"/>
          </a:xfrm>
          <a:prstGeom prst="rect">
            <a:avLst/>
          </a:prstGeom>
        </p:spPr>
      </p:pic>
      <p:pic>
        <p:nvPicPr>
          <p:cNvPr id="11" name="Picture 10"/>
          <p:cNvPicPr>
            <a:picLocks noChangeAspect="1"/>
          </p:cNvPicPr>
          <p:nvPr/>
        </p:nvPicPr>
        <p:blipFill>
          <a:blip r:embed="rId4"/>
          <a:stretch>
            <a:fillRect/>
          </a:stretch>
        </p:blipFill>
        <p:spPr>
          <a:xfrm>
            <a:off x="7043363" y="1290967"/>
            <a:ext cx="1138237" cy="1004887"/>
          </a:xfrm>
          <a:prstGeom prst="rect">
            <a:avLst/>
          </a:prstGeom>
        </p:spPr>
      </p:pic>
      <p:pic>
        <p:nvPicPr>
          <p:cNvPr id="12" name="Picture 11"/>
          <p:cNvPicPr>
            <a:picLocks noChangeAspect="1"/>
          </p:cNvPicPr>
          <p:nvPr/>
        </p:nvPicPr>
        <p:blipFill>
          <a:blip r:embed="rId5"/>
          <a:stretch>
            <a:fillRect/>
          </a:stretch>
        </p:blipFill>
        <p:spPr>
          <a:xfrm>
            <a:off x="6967584" y="2809991"/>
            <a:ext cx="1127047" cy="1127047"/>
          </a:xfrm>
          <a:prstGeom prst="rect">
            <a:avLst/>
          </a:prstGeom>
        </p:spPr>
      </p:pic>
      <p:pic>
        <p:nvPicPr>
          <p:cNvPr id="13" name="Picture 12"/>
          <p:cNvPicPr>
            <a:picLocks noChangeAspect="1"/>
          </p:cNvPicPr>
          <p:nvPr/>
        </p:nvPicPr>
        <p:blipFill>
          <a:blip r:embed="rId6"/>
          <a:stretch>
            <a:fillRect/>
          </a:stretch>
        </p:blipFill>
        <p:spPr>
          <a:xfrm>
            <a:off x="5317168" y="4441053"/>
            <a:ext cx="1400037" cy="1400037"/>
          </a:xfrm>
          <a:prstGeom prst="rect">
            <a:avLst/>
          </a:prstGeom>
        </p:spPr>
      </p:pic>
    </p:spTree>
    <p:extLst>
      <p:ext uri="{BB962C8B-B14F-4D97-AF65-F5344CB8AC3E}">
        <p14:creationId xmlns:p14="http://schemas.microsoft.com/office/powerpoint/2010/main" val="37928208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IN" sz="3200" dirty="0"/>
              <a:t>Components of </a:t>
            </a:r>
            <a:r>
              <a:rPr lang="en-IN" sz="3200" dirty="0" err="1"/>
              <a:t>OpenMP</a:t>
            </a:r>
            <a:r>
              <a:rPr lang="en-IN" sz="3200" dirty="0"/>
              <a:t> API</a:t>
            </a:r>
            <a:endParaRPr sz="3200"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6" name="Rectangle 1"/>
          <p:cNvSpPr>
            <a:spLocks noGrp="1" noChangeArrowheads="1"/>
          </p:cNvSpPr>
          <p:nvPr>
            <p:ph idx="1"/>
          </p:nvPr>
        </p:nvSpPr>
        <p:spPr bwMode="auto">
          <a:xfrm>
            <a:off x="307975" y="1228026"/>
            <a:ext cx="8321120" cy="4583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0" indent="-457200" defTabSz="914400" eaLnBrk="0" fontAlgn="base" hangingPunct="0">
              <a:lnSpc>
                <a:spcPct val="150000"/>
              </a:lnSpc>
              <a:spcBef>
                <a:spcPct val="0"/>
              </a:spcBef>
              <a:spcAft>
                <a:spcPct val="0"/>
              </a:spcAft>
              <a:buAutoNum type="arabicPeriod"/>
            </a:pPr>
            <a:r>
              <a:rPr lang="en-US" altLang="en-US" sz="2000" dirty="0">
                <a:latin typeface="Times New Roman" panose="02020603050405020304" pitchFamily="18" charset="0"/>
                <a:cs typeface="Times New Roman" panose="02020603050405020304" pitchFamily="18" charset="0"/>
              </a:rPr>
              <a:t>Compiler Directives (Pragmas)</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Special instructions (e.g., #pragma </a:t>
            </a:r>
            <a:r>
              <a:rPr lang="en-US" altLang="en-US" sz="1600" dirty="0" err="1">
                <a:latin typeface="Times New Roman" panose="02020603050405020304" pitchFamily="18" charset="0"/>
                <a:cs typeface="Times New Roman" panose="02020603050405020304" pitchFamily="18" charset="0"/>
              </a:rPr>
              <a:t>omp</a:t>
            </a:r>
            <a:r>
              <a:rPr lang="en-US" altLang="en-US" sz="1600" dirty="0">
                <a:latin typeface="Times New Roman" panose="02020603050405020304" pitchFamily="18" charset="0"/>
                <a:cs typeface="Times New Roman" panose="02020603050405020304" pitchFamily="18" charset="0"/>
              </a:rPr>
              <a:t> parallel) inserted into code.</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Tell the compiler how to parallelize specific sections.</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Control parallel regions, loops, data sharing, synchronization, etc.</a:t>
            </a:r>
          </a:p>
          <a:p>
            <a:pPr marL="457200" lvl="0" indent="-457200" defTabSz="914400" eaLnBrk="0" fontAlgn="base" hangingPunct="0">
              <a:lnSpc>
                <a:spcPct val="150000"/>
              </a:lnSpc>
              <a:spcBef>
                <a:spcPct val="0"/>
              </a:spcBef>
              <a:spcAft>
                <a:spcPct val="0"/>
              </a:spcAft>
              <a:buAutoNum type="arabicPeriod"/>
            </a:pPr>
            <a:r>
              <a:rPr lang="en-US" altLang="en-US" sz="2000" dirty="0">
                <a:latin typeface="Times New Roman" panose="02020603050405020304" pitchFamily="18" charset="0"/>
                <a:cs typeface="Times New Roman" panose="02020603050405020304" pitchFamily="18" charset="0"/>
              </a:rPr>
              <a:t>Runtime Library Routines</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Functions (e.g., </a:t>
            </a:r>
            <a:r>
              <a:rPr lang="en-US" altLang="en-US" sz="1600" dirty="0" err="1">
                <a:latin typeface="Times New Roman" panose="02020603050405020304" pitchFamily="18" charset="0"/>
                <a:cs typeface="Times New Roman" panose="02020603050405020304" pitchFamily="18" charset="0"/>
              </a:rPr>
              <a:t>omp_get_thread_num</a:t>
            </a:r>
            <a:r>
              <a:rPr lang="en-US" altLang="en-US" sz="1600" dirty="0">
                <a:latin typeface="Times New Roman" panose="02020603050405020304" pitchFamily="18" charset="0"/>
                <a:cs typeface="Times New Roman" panose="02020603050405020304" pitchFamily="18" charset="0"/>
              </a:rPr>
              <a:t>(), </a:t>
            </a:r>
            <a:r>
              <a:rPr lang="en-US" altLang="en-US" sz="1600" dirty="0" err="1">
                <a:latin typeface="Times New Roman" panose="02020603050405020304" pitchFamily="18" charset="0"/>
                <a:cs typeface="Times New Roman" panose="02020603050405020304" pitchFamily="18" charset="0"/>
              </a:rPr>
              <a:t>omp_set_num_threads</a:t>
            </a:r>
            <a:r>
              <a:rPr lang="en-US" altLang="en-US" sz="1600" dirty="0">
                <a:latin typeface="Times New Roman" panose="02020603050405020304" pitchFamily="18" charset="0"/>
                <a:cs typeface="Times New Roman" panose="02020603050405020304" pitchFamily="18" charset="0"/>
              </a:rPr>
              <a:t>()) provided by </a:t>
            </a:r>
            <a:r>
              <a:rPr lang="en-US" altLang="en-US" sz="1600" dirty="0" err="1">
                <a:latin typeface="Times New Roman" panose="02020603050405020304" pitchFamily="18" charset="0"/>
                <a:cs typeface="Times New Roman" panose="02020603050405020304" pitchFamily="18" charset="0"/>
              </a:rPr>
              <a:t>OpenMP</a:t>
            </a:r>
            <a:r>
              <a:rPr lang="en-US" altLang="en-US" sz="1600" dirty="0">
                <a:latin typeface="Times New Roman" panose="02020603050405020304" pitchFamily="18" charset="0"/>
                <a:cs typeface="Times New Roman" panose="02020603050405020304" pitchFamily="18" charset="0"/>
              </a:rPr>
              <a:t>.</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Used to control and query the parallel environment during program execution.</a:t>
            </a:r>
          </a:p>
          <a:p>
            <a:pPr marL="457200" lvl="0" indent="-457200" defTabSz="914400" eaLnBrk="0" fontAlgn="base" hangingPunct="0">
              <a:lnSpc>
                <a:spcPct val="150000"/>
              </a:lnSpc>
              <a:spcBef>
                <a:spcPct val="0"/>
              </a:spcBef>
              <a:spcAft>
                <a:spcPct val="0"/>
              </a:spcAft>
              <a:buAutoNum type="arabicPeriod"/>
            </a:pPr>
            <a:r>
              <a:rPr lang="en-US" altLang="en-US" sz="2000" dirty="0">
                <a:latin typeface="Times New Roman" panose="02020603050405020304" pitchFamily="18" charset="0"/>
                <a:cs typeface="Times New Roman" panose="02020603050405020304" pitchFamily="18" charset="0"/>
              </a:rPr>
              <a:t>Environment Variables</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Set outside the program to influence its parallel behavior.</a:t>
            </a:r>
          </a:p>
          <a:p>
            <a:pPr marL="857250" lvl="1" indent="-457200" defTabSz="914400" eaLnBrk="0" fontAlgn="base" hangingPunct="0">
              <a:lnSpc>
                <a:spcPct val="150000"/>
              </a:lnSpc>
              <a:spcBef>
                <a:spcPct val="0"/>
              </a:spcBef>
              <a:spcAft>
                <a:spcPct val="0"/>
              </a:spcAft>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Examples:</a:t>
            </a:r>
          </a:p>
          <a:p>
            <a:pPr marL="1257300" lvl="2" indent="-457200" defTabSz="914400" eaLnBrk="0" fontAlgn="base" hangingPunct="0">
              <a:lnSpc>
                <a:spcPct val="150000"/>
              </a:lnSpc>
              <a:spcBef>
                <a:spcPct val="0"/>
              </a:spcBef>
              <a:spcAft>
                <a:spcPct val="0"/>
              </a:spcAft>
              <a:buFont typeface="Arial" panose="020B0604020202020204" pitchFamily="34" charset="0"/>
              <a:buChar char="•"/>
            </a:pPr>
            <a:r>
              <a:rPr lang="en-US" altLang="en-US" sz="1200" dirty="0">
                <a:latin typeface="Times New Roman" panose="02020603050405020304" pitchFamily="18" charset="0"/>
                <a:cs typeface="Times New Roman" panose="02020603050405020304" pitchFamily="18" charset="0"/>
              </a:rPr>
              <a:t>OMP_NUM_THREADS: sets number of threads.</a:t>
            </a:r>
          </a:p>
          <a:p>
            <a:pPr marL="1257300" lvl="2" indent="-457200" defTabSz="914400" eaLnBrk="0" fontAlgn="base" hangingPunct="0">
              <a:lnSpc>
                <a:spcPct val="150000"/>
              </a:lnSpc>
              <a:spcBef>
                <a:spcPct val="0"/>
              </a:spcBef>
              <a:spcAft>
                <a:spcPct val="0"/>
              </a:spcAft>
              <a:buFont typeface="Arial" panose="020B0604020202020204" pitchFamily="34" charset="0"/>
              <a:buChar char="•"/>
            </a:pPr>
            <a:r>
              <a:rPr lang="en-US" altLang="en-US" sz="1200" dirty="0">
                <a:latin typeface="Times New Roman" panose="02020603050405020304" pitchFamily="18" charset="0"/>
                <a:cs typeface="Times New Roman" panose="02020603050405020304" pitchFamily="18" charset="0"/>
              </a:rPr>
              <a:t>OMP_SCHEDULE: controls loop scheduling.</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574106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C80ED07-1A88-4B50-8A51-4E615B176A9B}" type="datetime1">
              <a:rPr lang="en-US" smtClean="0">
                <a:solidFill>
                  <a:prstClr val="black">
                    <a:tint val="75000"/>
                  </a:prstClr>
                </a:solidFill>
              </a:rPr>
              <a:t>10-Nov-25</a:t>
            </a:fld>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4</a:t>
            </a:fld>
            <a:endParaRPr lang="en-US" dirty="0">
              <a:solidFill>
                <a:prstClr val="black">
                  <a:tint val="75000"/>
                </a:prstClr>
              </a:solidFill>
            </a:endParaRPr>
          </a:p>
        </p:txBody>
      </p:sp>
      <p:pic>
        <p:nvPicPr>
          <p:cNvPr id="8" name="Picture 2">
            <a:extLst>
              <a:ext uri="{FF2B5EF4-FFF2-40B4-BE49-F238E27FC236}">
                <a16:creationId xmlns:a16="http://schemas.microsoft.com/office/drawing/2014/main" id="{187C76CF-34CE-16BE-85C7-ED82CC21D63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0" y="-1"/>
            <a:ext cx="1335878" cy="783037"/>
          </a:xfrm>
          <a:prstGeom prst="rect">
            <a:avLst/>
          </a:prstGeom>
          <a:noFill/>
        </p:spPr>
      </p:pic>
      <p:sp>
        <p:nvSpPr>
          <p:cNvPr id="10" name="Title 1">
            <a:extLst>
              <a:ext uri="{FF2B5EF4-FFF2-40B4-BE49-F238E27FC236}">
                <a16:creationId xmlns:a16="http://schemas.microsoft.com/office/drawing/2014/main" id="{3DB9AC42-345F-9F12-8EC7-C98722D7E435}"/>
              </a:ext>
            </a:extLst>
          </p:cNvPr>
          <p:cNvSpPr txBox="1">
            <a:spLocks/>
          </p:cNvSpPr>
          <p:nvPr/>
        </p:nvSpPr>
        <p:spPr>
          <a:xfrm>
            <a:off x="1676400" y="0"/>
            <a:ext cx="7467600" cy="685800"/>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dirty="0">
                <a:solidFill>
                  <a:prstClr val="black"/>
                </a:solidFill>
              </a:rPr>
              <a:t>Course Contents / Syllabus</a:t>
            </a:r>
          </a:p>
        </p:txBody>
      </p:sp>
      <p:pic>
        <p:nvPicPr>
          <p:cNvPr id="3" name="Picture 2" descr="A screenshot of a computer&#10;&#10;Description automatically generated">
            <a:extLst>
              <a:ext uri="{FF2B5EF4-FFF2-40B4-BE49-F238E27FC236}">
                <a16:creationId xmlns:a16="http://schemas.microsoft.com/office/drawing/2014/main" id="{9018D53C-FC47-AC51-C5D4-4D49C08DEC7B}"/>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7" name="Picture 6" descr="A computer information sheet with text&#10;&#10;AI-generated content may be incorrect.">
            <a:extLst>
              <a:ext uri="{FF2B5EF4-FFF2-40B4-BE49-F238E27FC236}">
                <a16:creationId xmlns:a16="http://schemas.microsoft.com/office/drawing/2014/main" id="{7395C909-8437-E538-C3CF-244C68D90F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42" y="928255"/>
            <a:ext cx="8983921" cy="5525331"/>
          </a:xfrm>
          <a:prstGeom prst="rect">
            <a:avLst/>
          </a:prstGeom>
        </p:spPr>
      </p:pic>
      <p:sp>
        <p:nvSpPr>
          <p:cNvPr id="5" name="Footer Placeholder 12">
            <a:extLst>
              <a:ext uri="{FF2B5EF4-FFF2-40B4-BE49-F238E27FC236}">
                <a16:creationId xmlns:a16="http://schemas.microsoft.com/office/drawing/2014/main" id="{164B7E9E-DDE3-A42E-9E97-E46E1A16A256}"/>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6276179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IN" sz="3200" b="1" dirty="0" err="1"/>
              <a:t>OpenMP</a:t>
            </a:r>
            <a:r>
              <a:rPr lang="en-IN" sz="3200" b="1" dirty="0"/>
              <a:t> Program Structure</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p:cNvPicPr>
            <a:picLocks noChangeAspect="1"/>
          </p:cNvPicPr>
          <p:nvPr/>
        </p:nvPicPr>
        <p:blipFill>
          <a:blip r:embed="rId3"/>
          <a:stretch>
            <a:fillRect/>
          </a:stretch>
        </p:blipFill>
        <p:spPr>
          <a:xfrm>
            <a:off x="1894906" y="1485218"/>
            <a:ext cx="6201436" cy="2115087"/>
          </a:xfrm>
          <a:prstGeom prst="rect">
            <a:avLst/>
          </a:prstGeom>
        </p:spPr>
      </p:pic>
      <p:sp>
        <p:nvSpPr>
          <p:cNvPr id="11" name="Rectangle 10"/>
          <p:cNvSpPr/>
          <p:nvPr/>
        </p:nvSpPr>
        <p:spPr>
          <a:xfrm>
            <a:off x="1894906" y="4160785"/>
            <a:ext cx="4572000" cy="1200329"/>
          </a:xfrm>
          <a:prstGeom prst="rect">
            <a:avLst/>
          </a:prstGeom>
        </p:spPr>
        <p:txBody>
          <a:bodyPr>
            <a:spAutoFit/>
          </a:bodyPr>
          <a:lstStyle/>
          <a:p>
            <a:pPr lvl="0" defTabSz="914400" eaLnBrk="0" fontAlgn="base" hangingPunct="0">
              <a:lnSpc>
                <a:spcPct val="150000"/>
              </a:lnSpc>
              <a:spcBef>
                <a:spcPct val="0"/>
              </a:spcBef>
              <a:spcAft>
                <a:spcPct val="0"/>
              </a:spcAft>
            </a:pPr>
            <a:r>
              <a:rPr lang="en-US" altLang="en-US" sz="2400" dirty="0">
                <a:latin typeface="Times New Roman" panose="02020603050405020304" pitchFamily="18" charset="0"/>
                <a:cs typeface="Times New Roman" panose="02020603050405020304" pitchFamily="18" charset="0"/>
              </a:rPr>
              <a:t>General code layout:</a:t>
            </a:r>
          </a:p>
          <a:p>
            <a:pPr lvl="1" defTabSz="914400" eaLnBrk="0" fontAlgn="base" hangingPunct="0">
              <a:lnSpc>
                <a:spcPct val="150000"/>
              </a:lnSpc>
              <a:spcBef>
                <a:spcPct val="0"/>
              </a:spcBef>
              <a:spcAft>
                <a:spcPct val="0"/>
              </a:spcAft>
              <a:buFont typeface="Arial" panose="020B0604020202020204" pitchFamily="34" charset="0"/>
              <a:buChar char="•"/>
            </a:pPr>
            <a:r>
              <a:rPr lang="en-US" altLang="en-US" sz="1200" dirty="0">
                <a:latin typeface="Times New Roman" panose="02020603050405020304" pitchFamily="18" charset="0"/>
                <a:cs typeface="Times New Roman" panose="02020603050405020304" pitchFamily="18" charset="0"/>
              </a:rPr>
              <a:t>Include header &lt;</a:t>
            </a:r>
            <a:r>
              <a:rPr lang="en-US" altLang="en-US" sz="1200" dirty="0" err="1">
                <a:latin typeface="Times New Roman" panose="02020603050405020304" pitchFamily="18" charset="0"/>
                <a:cs typeface="Times New Roman" panose="02020603050405020304" pitchFamily="18" charset="0"/>
              </a:rPr>
              <a:t>omp.h</a:t>
            </a:r>
            <a:r>
              <a:rPr lang="en-US" altLang="en-US" sz="1200" dirty="0">
                <a:latin typeface="Times New Roman" panose="02020603050405020304" pitchFamily="18" charset="0"/>
                <a:cs typeface="Times New Roman" panose="02020603050405020304" pitchFamily="18" charset="0"/>
              </a:rPr>
              <a:t>&gt;</a:t>
            </a:r>
          </a:p>
          <a:p>
            <a:pPr lvl="1" defTabSz="914400" eaLnBrk="0" fontAlgn="base" hangingPunct="0">
              <a:lnSpc>
                <a:spcPct val="150000"/>
              </a:lnSpc>
              <a:spcBef>
                <a:spcPct val="0"/>
              </a:spcBef>
              <a:spcAft>
                <a:spcPct val="0"/>
              </a:spcAft>
              <a:buFont typeface="Arial" panose="020B0604020202020204" pitchFamily="34" charset="0"/>
              <a:buChar char="•"/>
            </a:pPr>
            <a:r>
              <a:rPr lang="en-US" altLang="en-US" sz="1200" dirty="0">
                <a:latin typeface="Times New Roman" panose="02020603050405020304" pitchFamily="18" charset="0"/>
                <a:cs typeface="Times New Roman" panose="02020603050405020304" pitchFamily="18" charset="0"/>
              </a:rPr>
              <a:t>Use #pragma </a:t>
            </a:r>
            <a:r>
              <a:rPr lang="en-US" altLang="en-US" sz="1200" dirty="0" err="1">
                <a:latin typeface="Times New Roman" panose="02020603050405020304" pitchFamily="18" charset="0"/>
                <a:cs typeface="Times New Roman" panose="02020603050405020304" pitchFamily="18" charset="0"/>
              </a:rPr>
              <a:t>omp</a:t>
            </a:r>
            <a:r>
              <a:rPr lang="en-US" altLang="en-US" sz="1200" dirty="0">
                <a:latin typeface="Times New Roman" panose="02020603050405020304" pitchFamily="18" charset="0"/>
                <a:cs typeface="Times New Roman" panose="02020603050405020304" pitchFamily="18" charset="0"/>
              </a:rPr>
              <a:t> directives</a:t>
            </a:r>
          </a:p>
        </p:txBody>
      </p:sp>
    </p:spTree>
    <p:extLst>
      <p:ext uri="{BB962C8B-B14F-4D97-AF65-F5344CB8AC3E}">
        <p14:creationId xmlns:p14="http://schemas.microsoft.com/office/powerpoint/2010/main" val="3266651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Core Syntax and Structured Blocks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p:cNvPicPr>
            <a:picLocks noChangeAspect="1"/>
          </p:cNvPicPr>
          <p:nvPr/>
        </p:nvPicPr>
        <p:blipFill>
          <a:blip r:embed="rId3"/>
          <a:stretch>
            <a:fillRect/>
          </a:stretch>
        </p:blipFill>
        <p:spPr>
          <a:xfrm>
            <a:off x="1894906" y="1485218"/>
            <a:ext cx="6201436" cy="2115087"/>
          </a:xfrm>
          <a:prstGeom prst="rect">
            <a:avLst/>
          </a:prstGeom>
        </p:spPr>
      </p:pic>
      <p:sp>
        <p:nvSpPr>
          <p:cNvPr id="5" name="Rectangle 4"/>
          <p:cNvSpPr/>
          <p:nvPr/>
        </p:nvSpPr>
        <p:spPr>
          <a:xfrm>
            <a:off x="2035780" y="3990019"/>
            <a:ext cx="6309229" cy="1477328"/>
          </a:xfrm>
          <a:prstGeom prst="rect">
            <a:avLst/>
          </a:prstGeom>
        </p:spPr>
        <p:txBody>
          <a:bodyPr wrap="square">
            <a:spAutoFit/>
          </a:bodyPr>
          <a:lstStyle/>
          <a:p>
            <a:r>
              <a:rPr lang="en-IN" dirty="0">
                <a:latin typeface="Times New Roman" panose="02020603050405020304" pitchFamily="18" charset="0"/>
                <a:cs typeface="Times New Roman" panose="02020603050405020304" pitchFamily="18" charset="0"/>
              </a:rPr>
              <a:t>#pragma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parallel – start of a parallel region</a:t>
            </a:r>
          </a:p>
          <a:p>
            <a:r>
              <a:rPr lang="en-IN" dirty="0">
                <a:latin typeface="Times New Roman" panose="02020603050405020304" pitchFamily="18" charset="0"/>
                <a:cs typeface="Times New Roman" panose="02020603050405020304" pitchFamily="18" charset="0"/>
              </a:rPr>
              <a:t>#pragma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for – parallel for-loop</a:t>
            </a:r>
          </a:p>
          <a:p>
            <a:r>
              <a:rPr lang="en-IN" dirty="0">
                <a:latin typeface="Times New Roman" panose="02020603050405020304" pitchFamily="18" charset="0"/>
                <a:cs typeface="Times New Roman" panose="02020603050405020304" pitchFamily="18" charset="0"/>
              </a:rPr>
              <a:t>#pragma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sections – divide tasks among threads</a:t>
            </a:r>
          </a:p>
          <a:p>
            <a:r>
              <a:rPr lang="en-IN" dirty="0">
                <a:latin typeface="Times New Roman" panose="02020603050405020304" pitchFamily="18" charset="0"/>
                <a:cs typeface="Times New Roman" panose="02020603050405020304" pitchFamily="18" charset="0"/>
              </a:rPr>
              <a:t>#pragma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single – execute block by only one thread</a:t>
            </a:r>
          </a:p>
          <a:p>
            <a:r>
              <a:rPr lang="en-IN" dirty="0">
                <a:latin typeface="Times New Roman" panose="02020603050405020304" pitchFamily="18" charset="0"/>
                <a:cs typeface="Times New Roman" panose="02020603050405020304" pitchFamily="18" charset="0"/>
              </a:rPr>
              <a:t>#pragma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critical – protect shared data</a:t>
            </a:r>
          </a:p>
        </p:txBody>
      </p:sp>
    </p:spTree>
    <p:extLst>
      <p:ext uri="{BB962C8B-B14F-4D97-AF65-F5344CB8AC3E}">
        <p14:creationId xmlns:p14="http://schemas.microsoft.com/office/powerpoint/2010/main" val="8733744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Core Syntax and Structured Blocks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1108315"/>
            <a:ext cx="4366067" cy="369332"/>
          </a:xfrm>
          <a:prstGeom prst="rect">
            <a:avLst/>
          </a:prstGeom>
        </p:spPr>
        <p:txBody>
          <a:bodyPr wrap="none">
            <a:spAutoFit/>
          </a:bodyPr>
          <a:lstStyle/>
          <a:p>
            <a:r>
              <a:rPr lang="en-US" dirty="0"/>
              <a:t>Example: Parallel Loop with Structured Block</a:t>
            </a:r>
            <a:endParaRPr lang="en-IN" dirty="0"/>
          </a:p>
        </p:txBody>
      </p:sp>
      <p:sp>
        <p:nvSpPr>
          <p:cNvPr id="11" name="Rectangle 10"/>
          <p:cNvSpPr/>
          <p:nvPr/>
        </p:nvSpPr>
        <p:spPr>
          <a:xfrm>
            <a:off x="874673" y="1575216"/>
            <a:ext cx="4572000" cy="4524315"/>
          </a:xfrm>
          <a:prstGeom prst="rect">
            <a:avLst/>
          </a:prstGeom>
        </p:spPr>
        <p:txBody>
          <a:bodyPr>
            <a:spAutoFit/>
          </a:bodyPr>
          <a:lstStyle/>
          <a:p>
            <a:r>
              <a:rPr lang="en-IN" dirty="0">
                <a:latin typeface="Times New Roman" panose="02020603050405020304" pitchFamily="18" charset="0"/>
                <a:cs typeface="Times New Roman" panose="02020603050405020304" pitchFamily="18" charset="0"/>
              </a:rPr>
              <a:t>#include &lt;</a:t>
            </a:r>
            <a:r>
              <a:rPr lang="en-IN" dirty="0" err="1">
                <a:latin typeface="Times New Roman" panose="02020603050405020304" pitchFamily="18" charset="0"/>
                <a:cs typeface="Times New Roman" panose="02020603050405020304" pitchFamily="18" charset="0"/>
              </a:rPr>
              <a:t>stdio.h</a:t>
            </a:r>
            <a:r>
              <a:rPr lang="en-IN" dirty="0">
                <a:latin typeface="Times New Roman" panose="02020603050405020304" pitchFamily="18" charset="0"/>
                <a:cs typeface="Times New Roman" panose="02020603050405020304" pitchFamily="18" charset="0"/>
              </a:rPr>
              <a:t>&gt;</a:t>
            </a:r>
          </a:p>
          <a:p>
            <a:r>
              <a:rPr lang="en-IN" dirty="0">
                <a:latin typeface="Times New Roman" panose="02020603050405020304" pitchFamily="18" charset="0"/>
                <a:cs typeface="Times New Roman" panose="02020603050405020304" pitchFamily="18" charset="0"/>
              </a:rPr>
              <a:t>#include &lt;</a:t>
            </a:r>
            <a:r>
              <a:rPr lang="en-IN" dirty="0" err="1">
                <a:latin typeface="Times New Roman" panose="02020603050405020304" pitchFamily="18" charset="0"/>
                <a:cs typeface="Times New Roman" panose="02020603050405020304" pitchFamily="18" charset="0"/>
              </a:rPr>
              <a:t>omp.h</a:t>
            </a:r>
            <a:r>
              <a:rPr lang="en-IN" dirty="0">
                <a:latin typeface="Times New Roman" panose="02020603050405020304" pitchFamily="18" charset="0"/>
                <a:cs typeface="Times New Roman" panose="02020603050405020304" pitchFamily="18" charset="0"/>
              </a:rPr>
              <a:t>&gt;</a:t>
            </a:r>
          </a:p>
          <a:p>
            <a:endParaRPr lang="en-IN" dirty="0">
              <a:latin typeface="Times New Roman" panose="02020603050405020304" pitchFamily="18" charset="0"/>
              <a:cs typeface="Times New Roman" panose="02020603050405020304" pitchFamily="18" charset="0"/>
            </a:endParaRPr>
          </a:p>
          <a:p>
            <a:r>
              <a:rPr lang="en-IN" dirty="0" err="1">
                <a:latin typeface="Times New Roman" panose="02020603050405020304" pitchFamily="18" charset="0"/>
                <a:cs typeface="Times New Roman" panose="02020603050405020304" pitchFamily="18" charset="0"/>
              </a:rPr>
              <a:t>int</a:t>
            </a:r>
            <a:r>
              <a:rPr lang="en-IN" dirty="0">
                <a:latin typeface="Times New Roman" panose="02020603050405020304" pitchFamily="18" charset="0"/>
                <a:cs typeface="Times New Roman" panose="02020603050405020304" pitchFamily="18" charset="0"/>
              </a:rPr>
              <a:t> main()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int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 Structured block starts here</a:t>
            </a:r>
          </a:p>
          <a:p>
            <a:r>
              <a:rPr lang="en-IN" dirty="0">
                <a:latin typeface="Times New Roman" panose="02020603050405020304" pitchFamily="18" charset="0"/>
                <a:cs typeface="Times New Roman" panose="02020603050405020304" pitchFamily="18" charset="0"/>
              </a:rPr>
              <a:t>    #pragma </a:t>
            </a:r>
            <a:r>
              <a:rPr lang="en-IN" dirty="0" err="1">
                <a:latin typeface="Times New Roman" panose="02020603050405020304" pitchFamily="18" charset="0"/>
                <a:cs typeface="Times New Roman" panose="02020603050405020304" pitchFamily="18" charset="0"/>
              </a:rPr>
              <a:t>omp</a:t>
            </a:r>
            <a:r>
              <a:rPr lang="en-IN" dirty="0">
                <a:latin typeface="Times New Roman" panose="02020603050405020304" pitchFamily="18" charset="0"/>
                <a:cs typeface="Times New Roman" panose="02020603050405020304" pitchFamily="18" charset="0"/>
              </a:rPr>
              <a:t> parallel for</a:t>
            </a:r>
          </a:p>
          <a:p>
            <a:r>
              <a:rPr lang="en-IN" dirty="0">
                <a:latin typeface="Times New Roman" panose="02020603050405020304" pitchFamily="18" charset="0"/>
                <a:cs typeface="Times New Roman" panose="02020603050405020304" pitchFamily="18" charset="0"/>
              </a:rPr>
              <a:t>    for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 = 0;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 &lt; 5;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printf</a:t>
            </a:r>
            <a:r>
              <a:rPr lang="en-IN" dirty="0">
                <a:latin typeface="Times New Roman" panose="02020603050405020304" pitchFamily="18" charset="0"/>
                <a:cs typeface="Times New Roman" panose="02020603050405020304" pitchFamily="18" charset="0"/>
              </a:rPr>
              <a:t>("Thread %d is processing iteration %d\n", </a:t>
            </a:r>
            <a:r>
              <a:rPr lang="en-IN" dirty="0" err="1">
                <a:latin typeface="Times New Roman" panose="02020603050405020304" pitchFamily="18" charset="0"/>
                <a:cs typeface="Times New Roman" panose="02020603050405020304" pitchFamily="18" charset="0"/>
              </a:rPr>
              <a:t>omp_get_thread_num</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 Structured block ends after the for loop</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return 0;</a:t>
            </a:r>
          </a:p>
          <a:p>
            <a:r>
              <a:rPr lang="en-IN"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534325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Assignment Questions on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1582341"/>
            <a:ext cx="7696939" cy="3831818"/>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Explain the Fork-Join model 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How does it help in parallel programming?</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Write a simple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program in C/C++ that demonstrates the use of #pragma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to create multiple threads and print their thread IDs.</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Discuss the roles of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directives, runtime routines, and environment variables in controlling parallel execution. Give examples.</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How can you specify the number of threads to be used in an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program? </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Demonstrate with sample code and environment variable settings.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05401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Compiling </a:t>
            </a:r>
            <a:r>
              <a:rPr lang="en-US" sz="3200" b="1" dirty="0" err="1"/>
              <a:t>OpenMP</a:t>
            </a:r>
            <a:r>
              <a:rPr lang="en-US" sz="3200" b="1" dirty="0"/>
              <a:t> Programs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942728" y="1338148"/>
            <a:ext cx="7467869" cy="4524315"/>
          </a:xfrm>
          <a:prstGeom prst="rect">
            <a:avLst/>
          </a:prstGeom>
        </p:spPr>
        <p:txBody>
          <a:bodyPr wrap="square">
            <a:spAutoFit/>
          </a:bodyPr>
          <a:lstStyle/>
          <a:p>
            <a:pPr algn="just">
              <a:lnSpc>
                <a:spcPct val="200000"/>
              </a:lnSpc>
            </a:pPr>
            <a:r>
              <a:rPr lang="en-US" dirty="0" err="1"/>
              <a:t>OpenMP</a:t>
            </a:r>
            <a:r>
              <a:rPr lang="en-US" dirty="0"/>
              <a:t> (Open Multi-Processing) is an API that supports multi-platform shared memory multiprocessing programming in C, C++, and Fortran. To use </a:t>
            </a:r>
            <a:r>
              <a:rPr lang="en-US" dirty="0" err="1"/>
              <a:t>OpenMP</a:t>
            </a:r>
            <a:r>
              <a:rPr lang="en-US" dirty="0"/>
              <a:t> features, the program must be compiled with specific compiler flags, and thread support can be verified using built-in </a:t>
            </a:r>
            <a:r>
              <a:rPr lang="en-US" dirty="0" err="1"/>
              <a:t>OpenMP</a:t>
            </a:r>
            <a:r>
              <a:rPr lang="en-US" dirty="0"/>
              <a:t> functions.</a:t>
            </a:r>
            <a:endParaRPr lang="en-IN" dirty="0"/>
          </a:p>
          <a:p>
            <a:pPr>
              <a:lnSpc>
                <a:spcPct val="200000"/>
              </a:lnSpc>
            </a:pPr>
            <a:r>
              <a:rPr lang="en-IN" dirty="0"/>
              <a:t>Compile using </a:t>
            </a:r>
            <a:r>
              <a:rPr lang="en-IN" dirty="0" err="1"/>
              <a:t>OpenMP</a:t>
            </a:r>
            <a:r>
              <a:rPr lang="en-IN" dirty="0"/>
              <a:t> flags:</a:t>
            </a:r>
          </a:p>
          <a:p>
            <a:pPr marL="742950" lvl="1" indent="-285750">
              <a:lnSpc>
                <a:spcPct val="200000"/>
              </a:lnSpc>
              <a:buFont typeface="Arial" panose="020B0604020202020204" pitchFamily="34" charset="0"/>
              <a:buChar char="•"/>
            </a:pPr>
            <a:r>
              <a:rPr lang="en-IN" dirty="0"/>
              <a:t>GCC: </a:t>
            </a:r>
            <a:r>
              <a:rPr lang="en-IN" dirty="0" err="1"/>
              <a:t>gcc</a:t>
            </a:r>
            <a:r>
              <a:rPr lang="en-IN" dirty="0"/>
              <a:t> -</a:t>
            </a:r>
            <a:r>
              <a:rPr lang="en-IN" dirty="0" err="1"/>
              <a:t>fopenmp</a:t>
            </a:r>
            <a:r>
              <a:rPr lang="en-IN" dirty="0"/>
              <a:t> </a:t>
            </a:r>
            <a:r>
              <a:rPr lang="en-IN" dirty="0" err="1"/>
              <a:t>program.c</a:t>
            </a:r>
            <a:r>
              <a:rPr lang="en-IN" dirty="0"/>
              <a:t> -o output</a:t>
            </a:r>
          </a:p>
          <a:p>
            <a:pPr marL="742950" lvl="1" indent="-285750">
              <a:lnSpc>
                <a:spcPct val="200000"/>
              </a:lnSpc>
              <a:buFont typeface="Arial" panose="020B0604020202020204" pitchFamily="34" charset="0"/>
              <a:buChar char="•"/>
            </a:pPr>
            <a:r>
              <a:rPr lang="en-IN" dirty="0"/>
              <a:t>Intel: </a:t>
            </a:r>
            <a:r>
              <a:rPr lang="en-IN" dirty="0" err="1"/>
              <a:t>icc</a:t>
            </a:r>
            <a:r>
              <a:rPr lang="en-IN" dirty="0"/>
              <a:t> –</a:t>
            </a:r>
            <a:r>
              <a:rPr lang="en-IN" dirty="0" err="1"/>
              <a:t>qopenmp</a:t>
            </a:r>
            <a:endParaRPr lang="en-IN" dirty="0"/>
          </a:p>
          <a:p>
            <a:pPr>
              <a:lnSpc>
                <a:spcPct val="200000"/>
              </a:lnSpc>
            </a:pPr>
            <a:r>
              <a:rPr lang="en-IN" dirty="0"/>
              <a:t>Check thread support using </a:t>
            </a:r>
            <a:r>
              <a:rPr lang="en-IN" dirty="0" err="1"/>
              <a:t>omp_get_max_threads</a:t>
            </a:r>
            <a:r>
              <a:rPr lang="en-IN" dirty="0"/>
              <a:t>()</a:t>
            </a:r>
          </a:p>
        </p:txBody>
      </p:sp>
    </p:spTree>
    <p:extLst>
      <p:ext uri="{BB962C8B-B14F-4D97-AF65-F5344CB8AC3E}">
        <p14:creationId xmlns:p14="http://schemas.microsoft.com/office/powerpoint/2010/main" val="22851294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Compiling </a:t>
            </a:r>
            <a:r>
              <a:rPr lang="en-US" sz="3200" b="1" dirty="0" err="1"/>
              <a:t>OpenMP</a:t>
            </a:r>
            <a:r>
              <a:rPr lang="en-US" sz="3200" b="1" dirty="0"/>
              <a:t> Programs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6386" name="Picture 2" descr="openMP01.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687" y="1499217"/>
            <a:ext cx="7019925"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8173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Creating and Managing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765175" y="1619682"/>
            <a:ext cx="7881675" cy="5078313"/>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threads are created automatically when a program enters a parallel region. These threads execute concurrently, allowing efficient use of multiple CPU cores for parallel computing.</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Threads created automatically in parallel regions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Default number of threads = number of CPU cores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Functions:</a:t>
            </a:r>
          </a:p>
          <a:p>
            <a:pPr marL="742950" lvl="1" indent="-285750">
              <a:lnSpc>
                <a:spcPct val="200000"/>
              </a:lnSpc>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omp_get_thread_num</a:t>
            </a:r>
            <a:r>
              <a:rPr lang="en-US" dirty="0">
                <a:latin typeface="Times New Roman" panose="02020603050405020304" pitchFamily="18" charset="0"/>
                <a:cs typeface="Times New Roman" panose="02020603050405020304" pitchFamily="18" charset="0"/>
              </a:rPr>
              <a:t>()</a:t>
            </a:r>
          </a:p>
          <a:p>
            <a:pPr marL="742950" lvl="1" indent="-285750">
              <a:lnSpc>
                <a:spcPct val="200000"/>
              </a:lnSpc>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omp_get_num_threads</a:t>
            </a:r>
            <a:r>
              <a:rPr lang="en-US" dirty="0">
                <a:latin typeface="Times New Roman" panose="02020603050405020304" pitchFamily="18" charset="0"/>
                <a:cs typeface="Times New Roman" panose="02020603050405020304" pitchFamily="18" charset="0"/>
              </a:rPr>
              <a:t>()</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Nested parallelism (disabled by default)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21492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Creating and Managing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7410" name="Picture 2" descr="Threads and Multi-threaded Programm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3455" y="1792379"/>
            <a:ext cx="5569376" cy="34987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3640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Creating and Managing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155575" y="1280403"/>
            <a:ext cx="8988425" cy="4801314"/>
          </a:xfrm>
          <a:prstGeom prst="rect">
            <a:avLst/>
          </a:prstGeom>
        </p:spPr>
        <p:txBody>
          <a:bodyPr wrap="square">
            <a:spAutoFit/>
          </a:bodyPr>
          <a:lstStyle/>
          <a:p>
            <a:pPr algn="just">
              <a:lnSpc>
                <a:spcPct val="200000"/>
              </a:lnSpc>
            </a:pPr>
            <a:r>
              <a:rPr lang="en-US" dirty="0"/>
              <a:t> </a:t>
            </a:r>
            <a:r>
              <a:rPr lang="en-US" dirty="0" err="1">
                <a:latin typeface="Times New Roman" panose="02020603050405020304" pitchFamily="18" charset="0"/>
                <a:cs typeface="Times New Roman" panose="02020603050405020304" pitchFamily="18" charset="0"/>
              </a:rPr>
              <a:t>omp_get_thread_num</a:t>
            </a:r>
            <a:r>
              <a:rPr lang="en-US" dirty="0">
                <a:latin typeface="Times New Roman" panose="02020603050405020304" pitchFamily="18" charset="0"/>
                <a:cs typeface="Times New Roman" panose="02020603050405020304" pitchFamily="18" charset="0"/>
              </a:rPr>
              <a:t>()</a:t>
            </a:r>
          </a:p>
          <a:p>
            <a:pPr marL="285750" indent="-285750" algn="just">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Purpose: Returns the unique thread ID of the current thread.</a:t>
            </a:r>
          </a:p>
          <a:p>
            <a:pPr marL="285750" indent="-285750" algn="just">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Usage: Used inside a parallel region to identify which thread is executing a specific block of code.</a:t>
            </a:r>
          </a:p>
          <a:p>
            <a:pPr marL="285750" indent="-285750" algn="just">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Thread IDs: Start from 0 up to N-1, where N is the total number of threads.</a:t>
            </a:r>
          </a:p>
          <a:p>
            <a:pPr algn="just">
              <a:lnSpc>
                <a:spcPct val="200000"/>
              </a:lnSpc>
            </a:pPr>
            <a:r>
              <a:rPr lang="en-US" dirty="0">
                <a:latin typeface="Times New Roman" panose="02020603050405020304" pitchFamily="18" charset="0"/>
                <a:cs typeface="Times New Roman" panose="02020603050405020304" pitchFamily="18" charset="0"/>
              </a:rPr>
              <a:t>Example:</a:t>
            </a:r>
          </a:p>
          <a:p>
            <a:pPr algn="just"/>
            <a:r>
              <a:rPr lang="en-US" dirty="0">
                <a:latin typeface="Times New Roman" panose="02020603050405020304" pitchFamily="18" charset="0"/>
                <a:cs typeface="Times New Roman" panose="02020603050405020304" pitchFamily="18" charset="0"/>
              </a:rPr>
              <a:t>#pragma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a:t>
            </a:r>
          </a:p>
          <a:p>
            <a:pPr algn="just"/>
            <a:r>
              <a:rPr lang="en-US" dirty="0">
                <a:latin typeface="Times New Roman" panose="02020603050405020304" pitchFamily="18" charset="0"/>
                <a:cs typeface="Times New Roman" panose="02020603050405020304" pitchFamily="18" charset="0"/>
              </a:rPr>
              <a:t>{   </a:t>
            </a:r>
          </a:p>
          <a:p>
            <a:pPr algn="just"/>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id = </a:t>
            </a:r>
            <a:r>
              <a:rPr lang="en-US" dirty="0" err="1">
                <a:latin typeface="Times New Roman" panose="02020603050405020304" pitchFamily="18" charset="0"/>
                <a:cs typeface="Times New Roman" panose="02020603050405020304" pitchFamily="18" charset="0"/>
              </a:rPr>
              <a:t>omp_get_thread_num</a:t>
            </a:r>
            <a:r>
              <a:rPr lang="en-US" dirty="0">
                <a:latin typeface="Times New Roman" panose="02020603050405020304" pitchFamily="18" charset="0"/>
                <a:cs typeface="Times New Roman" panose="02020603050405020304" pitchFamily="18" charset="0"/>
              </a:rPr>
              <a:t>();    </a:t>
            </a:r>
          </a:p>
          <a:p>
            <a:pPr algn="just"/>
            <a:r>
              <a:rPr lang="en-US" dirty="0" err="1">
                <a:latin typeface="Times New Roman" panose="02020603050405020304" pitchFamily="18" charset="0"/>
                <a:cs typeface="Times New Roman" panose="02020603050405020304" pitchFamily="18" charset="0"/>
              </a:rPr>
              <a:t>printf</a:t>
            </a:r>
            <a:r>
              <a:rPr lang="en-US" dirty="0">
                <a:latin typeface="Times New Roman" panose="02020603050405020304" pitchFamily="18" charset="0"/>
                <a:cs typeface="Times New Roman" panose="02020603050405020304" pitchFamily="18" charset="0"/>
              </a:rPr>
              <a:t>("Thread %d is running\n", id);</a:t>
            </a:r>
          </a:p>
          <a:p>
            <a:pPr algn="just"/>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93979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Creating and Managing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390619" y="1185215"/>
            <a:ext cx="8593584" cy="4247317"/>
          </a:xfrm>
          <a:prstGeom prst="rect">
            <a:avLst/>
          </a:prstGeom>
        </p:spPr>
        <p:txBody>
          <a:bodyPr wrap="square">
            <a:spAutoFit/>
          </a:bodyPr>
          <a:lstStyle/>
          <a:p>
            <a:pPr>
              <a:lnSpc>
                <a:spcPct val="200000"/>
              </a:lnSpc>
            </a:pPr>
            <a:r>
              <a:rPr lang="en-US" dirty="0" err="1">
                <a:latin typeface="Times New Roman" panose="02020603050405020304" pitchFamily="18" charset="0"/>
                <a:cs typeface="Times New Roman" panose="02020603050405020304" pitchFamily="18" charset="0"/>
              </a:rPr>
              <a:t>omp_get_num_threads</a:t>
            </a:r>
            <a:r>
              <a:rPr lang="en-US" dirty="0">
                <a:latin typeface="Times New Roman" panose="02020603050405020304" pitchFamily="18" charset="0"/>
                <a:cs typeface="Times New Roman" panose="02020603050405020304" pitchFamily="18" charset="0"/>
              </a:rPr>
              <a:t>()</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Purpose: Returns the total number of threads currently running in the parallel region.</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Usage: Useful when you need to know the size of the thread team.</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Note: Should be used inside a parallel region, or it will return 1 (the main thread).</a:t>
            </a:r>
          </a:p>
          <a:p>
            <a:pPr>
              <a:lnSpc>
                <a:spcPct val="200000"/>
              </a:lnSpc>
            </a:pPr>
            <a:r>
              <a:rPr lang="en-US" dirty="0">
                <a:latin typeface="Times New Roman" panose="02020603050405020304" pitchFamily="18" charset="0"/>
                <a:cs typeface="Times New Roman" panose="02020603050405020304" pitchFamily="18" charset="0"/>
              </a:rPr>
              <a:t>Example:</a:t>
            </a:r>
          </a:p>
          <a:p>
            <a:r>
              <a:rPr lang="en-US" dirty="0">
                <a:latin typeface="Times New Roman" panose="02020603050405020304" pitchFamily="18" charset="0"/>
                <a:cs typeface="Times New Roman" panose="02020603050405020304" pitchFamily="18" charset="0"/>
              </a:rPr>
              <a:t>#pragma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a:t>
            </a:r>
          </a:p>
          <a:p>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total = </a:t>
            </a:r>
            <a:r>
              <a:rPr lang="en-US" dirty="0" err="1">
                <a:latin typeface="Times New Roman" panose="02020603050405020304" pitchFamily="18" charset="0"/>
                <a:cs typeface="Times New Roman" panose="02020603050405020304" pitchFamily="18" charset="0"/>
              </a:rPr>
              <a:t>omp_get_num_threads</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printf</a:t>
            </a:r>
            <a:r>
              <a:rPr lang="en-US" dirty="0">
                <a:latin typeface="Times New Roman" panose="02020603050405020304" pitchFamily="18" charset="0"/>
                <a:cs typeface="Times New Roman" panose="02020603050405020304" pitchFamily="18" charset="0"/>
              </a:rPr>
              <a:t>("Total threads: %d\n", total);</a:t>
            </a:r>
          </a:p>
          <a:p>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832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2475C85-31CD-4AEB-AE69-719EC1540112}" type="datetime1">
              <a:rPr lang="en-US" smtClean="0">
                <a:solidFill>
                  <a:prstClr val="black">
                    <a:tint val="75000"/>
                  </a:prstClr>
                </a:solidFill>
              </a:rPr>
              <a:t>10-Nov-25</a:t>
            </a:fld>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5</a:t>
            </a:fld>
            <a:endParaRPr lang="en-US" dirty="0">
              <a:solidFill>
                <a:prstClr val="black">
                  <a:tint val="75000"/>
                </a:prstClr>
              </a:solidFill>
            </a:endParaRPr>
          </a:p>
        </p:txBody>
      </p:sp>
      <p:pic>
        <p:nvPicPr>
          <p:cNvPr id="8" name="Picture 2">
            <a:extLst>
              <a:ext uri="{FF2B5EF4-FFF2-40B4-BE49-F238E27FC236}">
                <a16:creationId xmlns:a16="http://schemas.microsoft.com/office/drawing/2014/main" id="{6484CE1B-D87C-C450-4B78-1A37F7424A2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0" y="-1"/>
            <a:ext cx="1335878" cy="783037"/>
          </a:xfrm>
          <a:prstGeom prst="rect">
            <a:avLst/>
          </a:prstGeom>
          <a:noFill/>
        </p:spPr>
      </p:pic>
      <p:sp>
        <p:nvSpPr>
          <p:cNvPr id="10" name="Title 1">
            <a:extLst>
              <a:ext uri="{FF2B5EF4-FFF2-40B4-BE49-F238E27FC236}">
                <a16:creationId xmlns:a16="http://schemas.microsoft.com/office/drawing/2014/main" id="{4348C115-F338-5A19-6880-728A2BC1501B}"/>
              </a:ext>
            </a:extLst>
          </p:cNvPr>
          <p:cNvSpPr txBox="1">
            <a:spLocks/>
          </p:cNvSpPr>
          <p:nvPr/>
        </p:nvSpPr>
        <p:spPr>
          <a:xfrm>
            <a:off x="1676400" y="0"/>
            <a:ext cx="7467600" cy="685800"/>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r>
              <a:rPr lang="en-IN" sz="2800" dirty="0"/>
              <a:t>Book Title/ External Links as per Syllabus</a:t>
            </a:r>
          </a:p>
        </p:txBody>
      </p:sp>
      <p:pic>
        <p:nvPicPr>
          <p:cNvPr id="5" name="Picture 4" descr="A screenshot of a computer&#10;&#10;Description automatically generated">
            <a:extLst>
              <a:ext uri="{FF2B5EF4-FFF2-40B4-BE49-F238E27FC236}">
                <a16:creationId xmlns:a16="http://schemas.microsoft.com/office/drawing/2014/main" id="{262BF54C-0D71-19C9-A24B-3D410842D6E0}"/>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9" name="Picture 8" descr="A screenshot of a computer&#10;&#10;AI-generated content may be incorrect.">
            <a:extLst>
              <a:ext uri="{FF2B5EF4-FFF2-40B4-BE49-F238E27FC236}">
                <a16:creationId xmlns:a16="http://schemas.microsoft.com/office/drawing/2014/main" id="{1504538E-3196-FB94-CFBF-8A80B13538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836" y="900728"/>
            <a:ext cx="8728363" cy="5424946"/>
          </a:xfrm>
          <a:prstGeom prst="rect">
            <a:avLst/>
          </a:prstGeom>
        </p:spPr>
      </p:pic>
      <p:sp>
        <p:nvSpPr>
          <p:cNvPr id="3" name="Footer Placeholder 12">
            <a:extLst>
              <a:ext uri="{FF2B5EF4-FFF2-40B4-BE49-F238E27FC236}">
                <a16:creationId xmlns:a16="http://schemas.microsoft.com/office/drawing/2014/main" id="{A99DFC1B-567B-1704-B664-215A84EE24ED}"/>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579233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Specifying Number of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230819" y="1539783"/>
            <a:ext cx="8708995" cy="3970318"/>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controlling the number of threads is essential for optimizing parallel execution.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provides multiple ways to specify how many threads should be used in a parallel region, allowing developers to manage performance and resource utilization effectively.</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Methods to control thread count:</a:t>
            </a:r>
          </a:p>
          <a:p>
            <a:pPr marL="742950" lvl="1"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Programmatically: </a:t>
            </a:r>
            <a:r>
              <a:rPr lang="en-US" dirty="0" err="1">
                <a:latin typeface="Times New Roman" panose="02020603050405020304" pitchFamily="18" charset="0"/>
                <a:cs typeface="Times New Roman" panose="02020603050405020304" pitchFamily="18" charset="0"/>
              </a:rPr>
              <a:t>omp_set_num_threads</a:t>
            </a:r>
            <a:r>
              <a:rPr lang="en-US" dirty="0">
                <a:latin typeface="Times New Roman" panose="02020603050405020304" pitchFamily="18" charset="0"/>
                <a:cs typeface="Times New Roman" panose="02020603050405020304" pitchFamily="18" charset="0"/>
              </a:rPr>
              <a:t>(n)</a:t>
            </a:r>
          </a:p>
          <a:p>
            <a:pPr marL="742950" lvl="1"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Environment Variable: OMP_NUM_THREADS</a:t>
            </a:r>
          </a:p>
          <a:p>
            <a:pPr marL="742950" lvl="1"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Clause: #pragma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a:t>
            </a:r>
            <a:r>
              <a:rPr lang="en-US" dirty="0" err="1">
                <a:latin typeface="Times New Roman" panose="02020603050405020304" pitchFamily="18" charset="0"/>
                <a:cs typeface="Times New Roman" panose="02020603050405020304" pitchFamily="18" charset="0"/>
              </a:rPr>
              <a:t>num_threads</a:t>
            </a:r>
            <a:r>
              <a:rPr lang="en-US" dirty="0">
                <a:latin typeface="Times New Roman" panose="02020603050405020304" pitchFamily="18" charset="0"/>
                <a:cs typeface="Times New Roman" panose="02020603050405020304" pitchFamily="18" charset="0"/>
              </a:rPr>
              <a:t>(n)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37910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Specifying Number of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230819" y="1539783"/>
            <a:ext cx="8708995" cy="4524315"/>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Programmatically: </a:t>
            </a:r>
            <a:r>
              <a:rPr lang="en-US" dirty="0" err="1">
                <a:latin typeface="Times New Roman" panose="02020603050405020304" pitchFamily="18" charset="0"/>
                <a:cs typeface="Times New Roman" panose="02020603050405020304" pitchFamily="18" charset="0"/>
              </a:rPr>
              <a:t>omp_set_num_threads</a:t>
            </a:r>
            <a:r>
              <a:rPr lang="en-US" dirty="0">
                <a:latin typeface="Times New Roman" panose="02020603050405020304" pitchFamily="18" charset="0"/>
                <a:cs typeface="Times New Roman" panose="02020603050405020304" pitchFamily="18" charset="0"/>
              </a:rPr>
              <a:t>(n)</a:t>
            </a:r>
          </a:p>
          <a:p>
            <a:pPr>
              <a:lnSpc>
                <a:spcPct val="200000"/>
              </a:lnSpc>
            </a:pPr>
            <a:r>
              <a:rPr lang="en-US" dirty="0">
                <a:latin typeface="Times New Roman" panose="02020603050405020304" pitchFamily="18" charset="0"/>
                <a:cs typeface="Times New Roman" panose="02020603050405020304" pitchFamily="18" charset="0"/>
              </a:rPr>
              <a:t>Description: Sets the number of threads to be used in the next parallel region.</a:t>
            </a:r>
          </a:p>
          <a:p>
            <a:pPr>
              <a:lnSpc>
                <a:spcPct val="200000"/>
              </a:lnSpc>
            </a:pPr>
            <a:r>
              <a:rPr lang="en-US" dirty="0">
                <a:latin typeface="Times New Roman" panose="02020603050405020304" pitchFamily="18" charset="0"/>
                <a:cs typeface="Times New Roman" panose="02020603050405020304" pitchFamily="18" charset="0"/>
              </a:rPr>
              <a:t>Where to use: Call this before entering a #pragma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region.</a:t>
            </a:r>
          </a:p>
          <a:p>
            <a:pPr>
              <a:lnSpc>
                <a:spcPct val="200000"/>
              </a:lnSpc>
            </a:pPr>
            <a:r>
              <a:rPr lang="en-US" dirty="0">
                <a:latin typeface="Times New Roman" panose="02020603050405020304" pitchFamily="18" charset="0"/>
                <a:cs typeface="Times New Roman" panose="02020603050405020304" pitchFamily="18" charset="0"/>
              </a:rPr>
              <a:t>Example:</a:t>
            </a:r>
          </a:p>
          <a:p>
            <a:pPr>
              <a:lnSpc>
                <a:spcPct val="200000"/>
              </a:lnSpc>
            </a:pPr>
            <a:r>
              <a:rPr lang="en-US" dirty="0" err="1">
                <a:latin typeface="Times New Roman" panose="02020603050405020304" pitchFamily="18" charset="0"/>
                <a:cs typeface="Times New Roman" panose="02020603050405020304" pitchFamily="18" charset="0"/>
              </a:rPr>
              <a:t>omp_set_num_threads</a:t>
            </a:r>
            <a:r>
              <a:rPr lang="en-US" dirty="0">
                <a:latin typeface="Times New Roman" panose="02020603050405020304" pitchFamily="18" charset="0"/>
                <a:cs typeface="Times New Roman" panose="02020603050405020304" pitchFamily="18" charset="0"/>
              </a:rPr>
              <a:t>(4);</a:t>
            </a:r>
          </a:p>
          <a:p>
            <a:pPr>
              <a:lnSpc>
                <a:spcPct val="200000"/>
              </a:lnSpc>
            </a:pPr>
            <a:r>
              <a:rPr lang="en-US" dirty="0">
                <a:latin typeface="Times New Roman" panose="02020603050405020304" pitchFamily="18" charset="0"/>
                <a:cs typeface="Times New Roman" panose="02020603050405020304" pitchFamily="18" charset="0"/>
              </a:rPr>
              <a:t>#pragma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a:t>
            </a:r>
          </a:p>
          <a:p>
            <a:pPr>
              <a:lnSpc>
                <a:spcPct val="200000"/>
              </a:lnSpc>
            </a:pPr>
            <a:r>
              <a:rPr lang="en-US" dirty="0">
                <a:latin typeface="Times New Roman" panose="02020603050405020304" pitchFamily="18" charset="0"/>
                <a:cs typeface="Times New Roman" panose="02020603050405020304" pitchFamily="18" charset="0"/>
              </a:rPr>
              <a:t> // This block will run with 4 threads</a:t>
            </a:r>
          </a:p>
          <a:p>
            <a:pPr>
              <a:lnSpc>
                <a:spcPct val="200000"/>
              </a:lnSpc>
            </a:pP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74858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Specifying Number of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230819" y="1539783"/>
            <a:ext cx="8708995" cy="3970318"/>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Environment Variable: OMP_NUM_THREADS</a:t>
            </a:r>
          </a:p>
          <a:p>
            <a:pPr>
              <a:lnSpc>
                <a:spcPct val="200000"/>
              </a:lnSpc>
            </a:pPr>
            <a:r>
              <a:rPr lang="en-US" dirty="0">
                <a:latin typeface="Times New Roman" panose="02020603050405020304" pitchFamily="18" charset="0"/>
                <a:cs typeface="Times New Roman" panose="02020603050405020304" pitchFamily="18" charset="0"/>
              </a:rPr>
              <a:t>Description: Set this variable in the terminal or shell to define the default number of threads for all parallel regions.</a:t>
            </a:r>
          </a:p>
          <a:p>
            <a:pPr>
              <a:lnSpc>
                <a:spcPct val="200000"/>
              </a:lnSpc>
            </a:pPr>
            <a:r>
              <a:rPr lang="en-US" dirty="0">
                <a:latin typeface="Times New Roman" panose="02020603050405020304" pitchFamily="18" charset="0"/>
                <a:cs typeface="Times New Roman" panose="02020603050405020304" pitchFamily="18" charset="0"/>
              </a:rPr>
              <a:t>Persistent across runs if set in shell </a:t>
            </a:r>
            <a:r>
              <a:rPr lang="en-US" dirty="0" err="1">
                <a:latin typeface="Times New Roman" panose="02020603050405020304" pitchFamily="18" charset="0"/>
                <a:cs typeface="Times New Roman" panose="02020603050405020304" pitchFamily="18" charset="0"/>
              </a:rPr>
              <a:t>config</a:t>
            </a:r>
            <a:r>
              <a:rPr lang="en-US" dirty="0">
                <a:latin typeface="Times New Roman" panose="02020603050405020304" pitchFamily="18" charset="0"/>
                <a:cs typeface="Times New Roman" panose="02020603050405020304" pitchFamily="18" charset="0"/>
              </a:rPr>
              <a:t> (like .</a:t>
            </a:r>
            <a:r>
              <a:rPr lang="en-US" dirty="0" err="1">
                <a:latin typeface="Times New Roman" panose="02020603050405020304" pitchFamily="18" charset="0"/>
                <a:cs typeface="Times New Roman" panose="02020603050405020304" pitchFamily="18" charset="0"/>
              </a:rPr>
              <a:t>bashrc</a:t>
            </a:r>
            <a:r>
              <a:rPr lang="en-US" dirty="0">
                <a:latin typeface="Times New Roman" panose="02020603050405020304" pitchFamily="18" charset="0"/>
                <a:cs typeface="Times New Roman" panose="02020603050405020304" pitchFamily="18" charset="0"/>
              </a:rPr>
              <a:t>).</a:t>
            </a:r>
          </a:p>
          <a:p>
            <a:pPr>
              <a:lnSpc>
                <a:spcPct val="200000"/>
              </a:lnSpc>
            </a:pPr>
            <a:r>
              <a:rPr lang="en-US" dirty="0">
                <a:latin typeface="Times New Roman" panose="02020603050405020304" pitchFamily="18" charset="0"/>
                <a:cs typeface="Times New Roman" panose="02020603050405020304" pitchFamily="18" charset="0"/>
              </a:rPr>
              <a:t>Example (in terminal):</a:t>
            </a:r>
          </a:p>
          <a:p>
            <a:pPr>
              <a:lnSpc>
                <a:spcPct val="200000"/>
              </a:lnSpc>
            </a:pPr>
            <a:r>
              <a:rPr lang="en-US" dirty="0">
                <a:latin typeface="Times New Roman" panose="02020603050405020304" pitchFamily="18" charset="0"/>
                <a:cs typeface="Times New Roman" panose="02020603050405020304" pitchFamily="18" charset="0"/>
              </a:rPr>
              <a:t>export OMP_NUM_THREADS=4</a:t>
            </a:r>
          </a:p>
          <a:p>
            <a:pPr>
              <a:lnSpc>
                <a:spcPct val="200000"/>
              </a:lnSpc>
            </a:pP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a.out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03200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Specifying Number of Threads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230819" y="1539783"/>
            <a:ext cx="8708995" cy="3693319"/>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Clause in Directive: </a:t>
            </a:r>
          </a:p>
          <a:p>
            <a:pPr>
              <a:lnSpc>
                <a:spcPct val="200000"/>
              </a:lnSpc>
            </a:pPr>
            <a:r>
              <a:rPr lang="en-US" dirty="0">
                <a:latin typeface="Times New Roman" panose="02020603050405020304" pitchFamily="18" charset="0"/>
                <a:cs typeface="Times New Roman" panose="02020603050405020304" pitchFamily="18" charset="0"/>
              </a:rPr>
              <a:t>#pragma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a:t>
            </a:r>
            <a:r>
              <a:rPr lang="en-US" dirty="0" err="1">
                <a:latin typeface="Times New Roman" panose="02020603050405020304" pitchFamily="18" charset="0"/>
                <a:cs typeface="Times New Roman" panose="02020603050405020304" pitchFamily="18" charset="0"/>
              </a:rPr>
              <a:t>num_threads</a:t>
            </a:r>
            <a:r>
              <a:rPr lang="en-US" dirty="0">
                <a:latin typeface="Times New Roman" panose="02020603050405020304" pitchFamily="18" charset="0"/>
                <a:cs typeface="Times New Roman" panose="02020603050405020304" pitchFamily="18" charset="0"/>
              </a:rPr>
              <a:t>(n)</a:t>
            </a:r>
          </a:p>
          <a:p>
            <a:pPr>
              <a:lnSpc>
                <a:spcPct val="200000"/>
              </a:lnSpc>
            </a:pPr>
            <a:r>
              <a:rPr lang="en-US" dirty="0">
                <a:latin typeface="Times New Roman" panose="02020603050405020304" pitchFamily="18" charset="0"/>
                <a:cs typeface="Times New Roman" panose="02020603050405020304" pitchFamily="18" charset="0"/>
              </a:rPr>
              <a:t>Description: Directly specifies the number of threads for a specific parallel region.</a:t>
            </a:r>
          </a:p>
          <a:p>
            <a:pPr>
              <a:lnSpc>
                <a:spcPct val="200000"/>
              </a:lnSpc>
            </a:pPr>
            <a:r>
              <a:rPr lang="en-US" dirty="0">
                <a:latin typeface="Times New Roman" panose="02020603050405020304" pitchFamily="18" charset="0"/>
                <a:cs typeface="Times New Roman" panose="02020603050405020304" pitchFamily="18" charset="0"/>
              </a:rPr>
              <a:t>Overrides any previously set value by </a:t>
            </a:r>
            <a:r>
              <a:rPr lang="en-US" dirty="0" err="1">
                <a:latin typeface="Times New Roman" panose="02020603050405020304" pitchFamily="18" charset="0"/>
                <a:cs typeface="Times New Roman" panose="02020603050405020304" pitchFamily="18" charset="0"/>
              </a:rPr>
              <a:t>omp_set_num_threads</a:t>
            </a:r>
            <a:r>
              <a:rPr lang="en-US" dirty="0">
                <a:latin typeface="Times New Roman" panose="02020603050405020304" pitchFamily="18" charset="0"/>
                <a:cs typeface="Times New Roman" panose="02020603050405020304" pitchFamily="18" charset="0"/>
              </a:rPr>
              <a:t>() or OMP_NUM_THREADS.</a:t>
            </a:r>
          </a:p>
          <a:p>
            <a:pPr>
              <a:lnSpc>
                <a:spcPct val="200000"/>
              </a:lnSpc>
            </a:pPr>
            <a:r>
              <a:rPr lang="en-US" dirty="0">
                <a:latin typeface="Times New Roman" panose="02020603050405020304" pitchFamily="18" charset="0"/>
                <a:cs typeface="Times New Roman" panose="02020603050405020304" pitchFamily="18" charset="0"/>
              </a:rPr>
              <a:t>Example:</a:t>
            </a:r>
          </a:p>
          <a:p>
            <a:r>
              <a:rPr lang="en-US" dirty="0">
                <a:latin typeface="Times New Roman" panose="02020603050405020304" pitchFamily="18" charset="0"/>
                <a:cs typeface="Times New Roman" panose="02020603050405020304" pitchFamily="18" charset="0"/>
              </a:rPr>
              <a:t>#pragma </a:t>
            </a:r>
            <a:r>
              <a:rPr lang="en-US" dirty="0" err="1">
                <a:latin typeface="Times New Roman" panose="02020603050405020304" pitchFamily="18" charset="0"/>
                <a:cs typeface="Times New Roman" panose="02020603050405020304" pitchFamily="18" charset="0"/>
              </a:rPr>
              <a:t>omp</a:t>
            </a:r>
            <a:r>
              <a:rPr lang="en-US" dirty="0">
                <a:latin typeface="Times New Roman" panose="02020603050405020304" pitchFamily="18" charset="0"/>
                <a:cs typeface="Times New Roman" panose="02020603050405020304" pitchFamily="18" charset="0"/>
              </a:rPr>
              <a:t> parallel </a:t>
            </a:r>
            <a:r>
              <a:rPr lang="en-US" dirty="0" err="1">
                <a:latin typeface="Times New Roman" panose="02020603050405020304" pitchFamily="18" charset="0"/>
                <a:cs typeface="Times New Roman" panose="02020603050405020304" pitchFamily="18" charset="0"/>
              </a:rPr>
              <a:t>num_threads</a:t>
            </a:r>
            <a:r>
              <a:rPr lang="en-US" dirty="0">
                <a:latin typeface="Times New Roman" panose="02020603050405020304" pitchFamily="18" charset="0"/>
                <a:cs typeface="Times New Roman" panose="02020603050405020304" pitchFamily="18" charset="0"/>
              </a:rPr>
              <a:t>(4){    </a:t>
            </a:r>
          </a:p>
          <a:p>
            <a:r>
              <a:rPr lang="en-US" dirty="0">
                <a:latin typeface="Times New Roman" panose="02020603050405020304" pitchFamily="18" charset="0"/>
                <a:cs typeface="Times New Roman" panose="02020603050405020304" pitchFamily="18" charset="0"/>
              </a:rPr>
              <a:t>// Executes with exactly 4 threads</a:t>
            </a:r>
          </a:p>
          <a:p>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0127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Thread Management and IDs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460375" y="1185215"/>
            <a:ext cx="8487051" cy="4524315"/>
          </a:xfrm>
          <a:prstGeom prst="rect">
            <a:avLst/>
          </a:prstGeom>
        </p:spPr>
        <p:txBody>
          <a:bodyPr wrap="square">
            <a:spAutoFit/>
          </a:bodyPr>
          <a:lstStyle/>
          <a:p>
            <a:pPr>
              <a:lnSpc>
                <a:spcPct val="200000"/>
              </a:lnSpc>
            </a:pPr>
            <a:r>
              <a:rPr lang="en-US" dirty="0">
                <a:latin typeface="Times New Roman" panose="02020603050405020304" pitchFamily="18" charset="0"/>
                <a:cs typeface="Times New Roman" panose="02020603050405020304" pitchFamily="18" charset="0"/>
              </a:rPr>
              <a:t>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identifying threads is essential for managing their behavior and coordination within parallel regions. Each thread is assigned a unique ID, which can be used for conditional execution or specialized tasks.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Thread identification:</a:t>
            </a:r>
          </a:p>
          <a:p>
            <a:pPr marL="742950" lvl="1" indent="-285750">
              <a:lnSpc>
                <a:spcPct val="200000"/>
              </a:lnSpc>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omp_get_thread_num</a:t>
            </a:r>
            <a:r>
              <a:rPr lang="en-US" dirty="0">
                <a:latin typeface="Times New Roman" panose="02020603050405020304" pitchFamily="18" charset="0"/>
                <a:cs typeface="Times New Roman" panose="02020603050405020304" pitchFamily="18" charset="0"/>
              </a:rPr>
              <a:t>() – returns </a:t>
            </a:r>
            <a:r>
              <a:rPr lang="en-US" dirty="0" err="1">
                <a:latin typeface="Times New Roman" panose="02020603050405020304" pitchFamily="18" charset="0"/>
                <a:cs typeface="Times New Roman" panose="02020603050405020304" pitchFamily="18" charset="0"/>
              </a:rPr>
              <a:t>threadID</a:t>
            </a:r>
            <a:endParaRPr lang="en-US" dirty="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omp_get_num_threads</a:t>
            </a:r>
            <a:r>
              <a:rPr lang="en-US" dirty="0">
                <a:latin typeface="Times New Roman" panose="02020603050405020304" pitchFamily="18" charset="0"/>
                <a:cs typeface="Times New Roman" panose="02020603050405020304" pitchFamily="18" charset="0"/>
              </a:rPr>
              <a:t>() – returns total threads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Master thread has ID = 0</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 thread ID for conditional execution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73460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612775" y="1470505"/>
            <a:ext cx="8131730" cy="4524315"/>
          </a:xfrm>
          <a:prstGeom prst="rect">
            <a:avLst/>
          </a:prstGeom>
        </p:spPr>
        <p:txBody>
          <a:bodyPr wrap="square">
            <a:spAutoFit/>
          </a:bodyPr>
          <a:lstStyle/>
          <a:p>
            <a:pPr>
              <a:lnSpc>
                <a:spcPct val="200000"/>
              </a:lnSpc>
            </a:pP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is widely used to accelerate computational tasks by leveraging multi-core processors. Its parallel programming capabilities make it ideal for performance-critical applications across various scientific, engineering, and real-time domains.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Scientific Simulations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Image &amp; Signal Processing</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Machine Learning Models (Preprocessing, Training loops)</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Financial Modelling</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Game Physics Engines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81725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Assignment Questions on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765175" y="1706531"/>
            <a:ext cx="7696939" cy="3000821"/>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Explain thread management 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How are threads created, managed, and destroyed during the execution of a parallel </a:t>
            </a:r>
            <a:r>
              <a:rPr lang="en-US" dirty="0" err="1">
                <a:latin typeface="Times New Roman" panose="02020603050405020304" pitchFamily="18" charset="0"/>
                <a:cs typeface="Times New Roman" panose="02020603050405020304" pitchFamily="18" charset="0"/>
              </a:rPr>
              <a:t>regionWhat</a:t>
            </a:r>
            <a:r>
              <a:rPr lang="en-US" dirty="0">
                <a:latin typeface="Times New Roman" panose="02020603050405020304" pitchFamily="18" charset="0"/>
                <a:cs typeface="Times New Roman" panose="02020603050405020304" pitchFamily="18" charset="0"/>
              </a:rPr>
              <a:t> are environment variables in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Explain the role of OMP_NUM_THREADS and OMP_SCHEDULE.</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Explain how you would compile and run an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program on a Linux system using GCC compiler. Provide the compilation command and a brief explanation.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97415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Assignment Questions on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1280403"/>
            <a:ext cx="7696939" cy="3416320"/>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Explain the structure of an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program with emphasis on the parallel region construct.</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Describe the applications where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can be effectively used. </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What are the limitations of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compared to other parallel programming models like MPI?</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Write an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program to parallelize a for-loop that computes the sum of an array of integers. Discuss the potential issues and how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addresses them.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95715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3429000"/>
            <a:ext cx="7467783" cy="2308324"/>
          </a:xfrm>
          <a:prstGeom prst="rect">
            <a:avLst/>
          </a:prstGeom>
        </p:spPr>
        <p:txBody>
          <a:bodyPr wrap="square">
            <a:spAutoFit/>
          </a:bodyPr>
          <a:lstStyle/>
          <a:p>
            <a:r>
              <a:rPr lang="en-IN" dirty="0"/>
              <a:t> 1. </a:t>
            </a:r>
            <a:r>
              <a:rPr lang="en-IN" dirty="0">
                <a:latin typeface="Times New Roman" panose="02020603050405020304" pitchFamily="18" charset="0"/>
                <a:cs typeface="Times New Roman" panose="02020603050405020304" pitchFamily="18" charset="0"/>
              </a:rPr>
              <a:t>Scientific Simulations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Use Case: Weather prediction, climate </a:t>
            </a:r>
            <a:r>
              <a:rPr lang="en-IN" dirty="0" err="1">
                <a:latin typeface="Times New Roman" panose="02020603050405020304" pitchFamily="18" charset="0"/>
                <a:cs typeface="Times New Roman" panose="02020603050405020304" pitchFamily="18" charset="0"/>
              </a:rPr>
              <a:t>modeling</a:t>
            </a:r>
            <a:r>
              <a:rPr lang="en-IN" dirty="0">
                <a:latin typeface="Times New Roman" panose="02020603050405020304" pitchFamily="18" charset="0"/>
                <a:cs typeface="Times New Roman" panose="02020603050405020304" pitchFamily="18" charset="0"/>
              </a:rPr>
              <a:t>, molecular dynamics, astrophysics.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Why </a:t>
            </a:r>
            <a:r>
              <a:rPr lang="en-IN" dirty="0" err="1">
                <a:latin typeface="Times New Roman" panose="02020603050405020304" pitchFamily="18" charset="0"/>
                <a:cs typeface="Times New Roman" panose="02020603050405020304" pitchFamily="18" charset="0"/>
              </a:rPr>
              <a:t>OpenMP</a:t>
            </a:r>
            <a:r>
              <a:rPr lang="en-IN" dirty="0">
                <a:latin typeface="Times New Roman" panose="02020603050405020304" pitchFamily="18" charset="0"/>
                <a:cs typeface="Times New Roman" panose="02020603050405020304" pitchFamily="18" charset="0"/>
              </a:rPr>
              <a:t>?: These simulations involve massive numerical computations on large datasets. </a:t>
            </a:r>
            <a:r>
              <a:rPr lang="en-IN" dirty="0" err="1">
                <a:latin typeface="Times New Roman" panose="02020603050405020304" pitchFamily="18" charset="0"/>
                <a:cs typeface="Times New Roman" panose="02020603050405020304" pitchFamily="18" charset="0"/>
              </a:rPr>
              <a:t>OpenMP</a:t>
            </a:r>
            <a:r>
              <a:rPr lang="en-IN" dirty="0">
                <a:latin typeface="Times New Roman" panose="02020603050405020304" pitchFamily="18" charset="0"/>
                <a:cs typeface="Times New Roman" panose="02020603050405020304" pitchFamily="18" charset="0"/>
              </a:rPr>
              <a:t> helps by parallelizing loops and computations across multiple CPU cores, speeding up the simulation significantly.</a:t>
            </a:r>
          </a:p>
        </p:txBody>
      </p:sp>
      <p:pic>
        <p:nvPicPr>
          <p:cNvPr id="2052" name="Picture 4" descr="The Power of Biology Simulations Unleash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9072" y="853466"/>
            <a:ext cx="4398983" cy="2474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631993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3429000"/>
            <a:ext cx="7467783" cy="2308324"/>
          </a:xfrm>
          <a:prstGeom prst="rect">
            <a:avLst/>
          </a:prstGeom>
        </p:spPr>
        <p:txBody>
          <a:bodyPr wrap="square">
            <a:spAutoFit/>
          </a:bodyPr>
          <a:lstStyle/>
          <a:p>
            <a:r>
              <a:rPr lang="en-US" dirty="0"/>
              <a:t>2. </a:t>
            </a:r>
            <a:r>
              <a:rPr lang="en-US" dirty="0">
                <a:latin typeface="Times New Roman" panose="02020603050405020304" pitchFamily="18" charset="0"/>
                <a:cs typeface="Times New Roman" panose="02020603050405020304" pitchFamily="18" charset="0"/>
              </a:rPr>
              <a:t>Image &amp; Signal Processing</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Use Case: Image filtering, edge detection, Fourier transforms, noise reduction.</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Why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Processing each pixel or signal segment can be done independently, making them ideal for parallelization.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improves processing speed in real-time applications like medical imaging or audio processing.</a:t>
            </a:r>
            <a:endParaRPr lang="en-IN"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1331650" y="752360"/>
            <a:ext cx="7274824" cy="2912771"/>
          </a:xfrm>
          <a:prstGeom prst="rect">
            <a:avLst/>
          </a:prstGeom>
        </p:spPr>
      </p:pic>
    </p:spTree>
    <p:extLst>
      <p:ext uri="{BB962C8B-B14F-4D97-AF65-F5344CB8AC3E}">
        <p14:creationId xmlns:p14="http://schemas.microsoft.com/office/powerpoint/2010/main" val="1957197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defTabSz="685800">
              <a:defRPr/>
            </a:pPr>
            <a:fld id="{86417FCE-7047-491D-A9BE-C1BB362527B0}" type="datetime1">
              <a:rPr lang="en-US" sz="900" smtClean="0">
                <a:solidFill>
                  <a:prstClr val="black">
                    <a:tint val="75000"/>
                  </a:prstClr>
                </a:solidFill>
                <a:latin typeface="Calibri"/>
              </a:rPr>
              <a:t>10-Nov-25</a:t>
            </a:fld>
            <a:endParaRPr lang="en-US" sz="900">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pPr defTabSz="685800">
              <a:defRPr/>
            </a:pPr>
            <a:fld id="{B6F15528-21DE-4FAA-801E-634DDDAF4B2B}" type="slidenum">
              <a:rPr lang="en-US" sz="900">
                <a:solidFill>
                  <a:prstClr val="black">
                    <a:tint val="75000"/>
                  </a:prstClr>
                </a:solidFill>
                <a:latin typeface="Calibri"/>
              </a:rPr>
              <a:pPr defTabSz="685800">
                <a:defRPr/>
              </a:pPr>
              <a:t>6</a:t>
            </a:fld>
            <a:endParaRPr lang="en-US" sz="900">
              <a:solidFill>
                <a:prstClr val="black">
                  <a:tint val="75000"/>
                </a:prstClr>
              </a:solidFill>
              <a:latin typeface="Calibri"/>
            </a:endParaRPr>
          </a:p>
        </p:txBody>
      </p:sp>
      <p:sp>
        <p:nvSpPr>
          <p:cNvPr id="7" name="Title 1"/>
          <p:cNvSpPr txBox="1">
            <a:spLocks/>
          </p:cNvSpPr>
          <p:nvPr/>
        </p:nvSpPr>
        <p:spPr>
          <a:xfrm>
            <a:off x="1649896" y="8591"/>
            <a:ext cx="7494104" cy="685800"/>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defTabSz="685800">
              <a:spcBef>
                <a:spcPct val="0"/>
              </a:spcBef>
              <a:defRPr/>
            </a:pPr>
            <a:r>
              <a:rPr lang="en-US" sz="3000" b="1" dirty="0">
                <a:solidFill>
                  <a:prstClr val="black"/>
                </a:solidFill>
                <a:latin typeface="Calibri"/>
              </a:rPr>
              <a:t>Branch wise Applications</a:t>
            </a:r>
          </a:p>
        </p:txBody>
      </p:sp>
      <p:sp>
        <p:nvSpPr>
          <p:cNvPr id="8" name="Content Placeholder 7">
            <a:extLst>
              <a:ext uri="{FF2B5EF4-FFF2-40B4-BE49-F238E27FC236}">
                <a16:creationId xmlns:a16="http://schemas.microsoft.com/office/drawing/2014/main" id="{D455D4FD-79DE-564F-9587-50D0944AFBA6}"/>
              </a:ext>
            </a:extLst>
          </p:cNvPr>
          <p:cNvSpPr>
            <a:spLocks noGrp="1"/>
          </p:cNvSpPr>
          <p:nvPr>
            <p:ph idx="1"/>
          </p:nvPr>
        </p:nvSpPr>
        <p:spPr>
          <a:xfrm>
            <a:off x="240632" y="785352"/>
            <a:ext cx="8662736" cy="5603990"/>
          </a:xfrm>
        </p:spPr>
        <p:txBody>
          <a:bodyPr>
            <a:normAutofit fontScale="85000" lnSpcReduction="10000"/>
          </a:bodyPr>
          <a:lstStyle/>
          <a:p>
            <a:pPr algn="just"/>
            <a:r>
              <a:rPr lang="en-IN" sz="2000" dirty="0"/>
              <a:t>Computer science encompasses a diverse array of specialized fields that address modern technological challenges and innovations. </a:t>
            </a:r>
            <a:r>
              <a:rPr lang="en-IN" sz="2000" b="1" dirty="0"/>
              <a:t>Artificial Intelligence (AI) &amp; Machine Learning (ML)</a:t>
            </a:r>
            <a:r>
              <a:rPr lang="en-IN" sz="2000" dirty="0"/>
              <a:t> empower systems to perceive, learn, and make decisions—from voice assistants and medical diagnostic tools to autonomous vehicles . </a:t>
            </a:r>
            <a:r>
              <a:rPr lang="en-IN" sz="2000" b="1" dirty="0"/>
              <a:t>Data Science &amp; Big Data</a:t>
            </a:r>
            <a:r>
              <a:rPr lang="en-IN" sz="2000" dirty="0"/>
              <a:t> blend statistics, data </a:t>
            </a:r>
            <a:r>
              <a:rPr lang="en-IN" sz="2000" dirty="0" err="1"/>
              <a:t>modeling</a:t>
            </a:r>
            <a:r>
              <a:rPr lang="en-IN" sz="2000" dirty="0"/>
              <a:t>, and programming to uncover insights for business intelligence, fraud detection, and predictive analytics. </a:t>
            </a:r>
            <a:r>
              <a:rPr lang="en-IN" sz="2000" b="1" dirty="0"/>
              <a:t>Software Engineering</a:t>
            </a:r>
            <a:r>
              <a:rPr lang="en-IN" sz="2000" dirty="0"/>
              <a:t> focuses on the full lifecycle of building robust applications—from mobile and web platforms to enterprise and industrial systems . In </a:t>
            </a:r>
            <a:r>
              <a:rPr lang="en-IN" sz="2000" b="1" dirty="0"/>
              <a:t>Cybersecurity &amp; Cryptography</a:t>
            </a:r>
            <a:r>
              <a:rPr lang="en-IN" sz="2000" dirty="0"/>
              <a:t>, specialists design secure protocols and systems to protect networks, financial infrastructure, and sensitive personal data. </a:t>
            </a:r>
            <a:r>
              <a:rPr lang="en-IN" sz="2000" b="1" dirty="0"/>
              <a:t>Cloud Computing &amp; DevOps</a:t>
            </a:r>
            <a:r>
              <a:rPr lang="en-IN" sz="2000" dirty="0"/>
              <a:t> enable scalable on-demand services, powering online gaming, streaming, and enterprise applications with automated deployment pipelines . Fields like </a:t>
            </a:r>
            <a:r>
              <a:rPr lang="en-IN" sz="2000" b="1" dirty="0"/>
              <a:t>Computer Graphics &amp; Visualization</a:t>
            </a:r>
            <a:r>
              <a:rPr lang="en-IN" sz="2000" dirty="0"/>
              <a:t>, </a:t>
            </a:r>
            <a:r>
              <a:rPr lang="en-IN" sz="2000" b="1" dirty="0"/>
              <a:t>Computer Vision</a:t>
            </a:r>
            <a:r>
              <a:rPr lang="en-IN" sz="2000" dirty="0"/>
              <a:t>, and </a:t>
            </a:r>
            <a:r>
              <a:rPr lang="en-IN" sz="2000" b="1" dirty="0"/>
              <a:t>HCI</a:t>
            </a:r>
            <a:r>
              <a:rPr lang="en-IN" sz="2000" dirty="0"/>
              <a:t> focus on visual, interactive, and user-centric computing, driving VR/AR, gaming, medical imaging, and intuitive interfaces. </a:t>
            </a:r>
            <a:r>
              <a:rPr lang="en-IN" sz="2000" b="1" dirty="0"/>
              <a:t>Algorithms &amp; Data Structures</a:t>
            </a:r>
            <a:r>
              <a:rPr lang="en-IN" sz="2000" dirty="0"/>
              <a:t> form the theoretical backbone, optimizing search, encryption, and data retrieval while informing compiler and database design. At the hardware level, </a:t>
            </a:r>
            <a:r>
              <a:rPr lang="en-IN" sz="2000" b="1" dirty="0"/>
              <a:t>Computer Architecture &amp; Embedded Systems</a:t>
            </a:r>
            <a:r>
              <a:rPr lang="en-IN" sz="2000" dirty="0"/>
              <a:t> support IoT, smart devices, and robotics through efficient design of processors and sensors . </a:t>
            </a:r>
            <a:r>
              <a:rPr lang="en-IN" sz="2000" b="1" dirty="0"/>
              <a:t>Blockchain &amp; Distributed Systems</a:t>
            </a:r>
            <a:r>
              <a:rPr lang="en-IN" sz="2000" dirty="0"/>
              <a:t> revolutionize secure, decentralized applications in finance and supply chains. Emerging areas like </a:t>
            </a:r>
            <a:r>
              <a:rPr lang="en-IN" sz="2000" b="1" dirty="0"/>
              <a:t>Quantum Computing</a:t>
            </a:r>
            <a:r>
              <a:rPr lang="en-IN" sz="2000" dirty="0"/>
              <a:t> and </a:t>
            </a:r>
            <a:r>
              <a:rPr lang="en-IN" sz="2000" b="1" dirty="0"/>
              <a:t>Neuromorphic/Biological Computing</a:t>
            </a:r>
            <a:r>
              <a:rPr lang="en-IN" sz="2000" dirty="0"/>
              <a:t> promise breakthroughs in simulation, optimization, and ultra-efficient intelligent systems—whether using qubits to accelerate drug discovery or neuronal circuits to mimic brain-like computation .</a:t>
            </a:r>
            <a:endParaRPr lang="en-US" sz="2000" dirty="0">
              <a:solidFill>
                <a:srgbClr val="181818"/>
              </a:solidFill>
            </a:endParaRPr>
          </a:p>
        </p:txBody>
      </p:sp>
      <p:pic>
        <p:nvPicPr>
          <p:cNvPr id="9" name="Picture 8">
            <a:extLst>
              <a:ext uri="{FF2B5EF4-FFF2-40B4-BE49-F238E27FC236}">
                <a16:creationId xmlns:a16="http://schemas.microsoft.com/office/drawing/2014/main" id="{1A8C513B-AE17-1B4D-948D-037A94802E81}"/>
              </a:ext>
            </a:extLst>
          </p:cNvPr>
          <p:cNvPicPr>
            <a:picLocks noChangeAspect="1"/>
          </p:cNvPicPr>
          <p:nvPr/>
        </p:nvPicPr>
        <p:blipFill>
          <a:blip r:embed="rId2"/>
          <a:stretch>
            <a:fillRect/>
          </a:stretch>
        </p:blipFill>
        <p:spPr>
          <a:xfrm>
            <a:off x="0" y="-27448"/>
            <a:ext cx="1384300" cy="812800"/>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01AC5A2-96E9-6386-1B40-A2EFBB5D1658}"/>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5" name="Footer Placeholder 12">
            <a:extLst>
              <a:ext uri="{FF2B5EF4-FFF2-40B4-BE49-F238E27FC236}">
                <a16:creationId xmlns:a16="http://schemas.microsoft.com/office/drawing/2014/main" id="{BB4E670B-7E25-0A7C-B68F-A662927D3D3C}"/>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008048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3429000"/>
            <a:ext cx="7467783" cy="2308324"/>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3. Machine Learning Models (Preprocessing, Training Loops)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Use Case: Data normalization, feature extraction, model training (especially for CPU-based libraries).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Why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ML workflows often involve repetitive, data-parallel tasks.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allows parallel preprocessing and faster CPU-based model training loops in frameworks like </a:t>
            </a:r>
            <a:r>
              <a:rPr lang="en-US" dirty="0" err="1">
                <a:latin typeface="Times New Roman" panose="02020603050405020304" pitchFamily="18" charset="0"/>
                <a:cs typeface="Times New Roman" panose="02020603050405020304" pitchFamily="18" charset="0"/>
              </a:rPr>
              <a:t>Scikit</a:t>
            </a:r>
            <a:r>
              <a:rPr lang="en-US" dirty="0">
                <a:latin typeface="Times New Roman" panose="02020603050405020304" pitchFamily="18" charset="0"/>
                <a:cs typeface="Times New Roman" panose="02020603050405020304" pitchFamily="18" charset="0"/>
              </a:rPr>
              <a:t>-learn or </a:t>
            </a:r>
            <a:r>
              <a:rPr lang="en-US" dirty="0" err="1">
                <a:latin typeface="Times New Roman" panose="02020603050405020304" pitchFamily="18" charset="0"/>
                <a:cs typeface="Times New Roman" panose="02020603050405020304" pitchFamily="18" charset="0"/>
              </a:rPr>
              <a:t>TensorFlow</a:t>
            </a:r>
            <a:r>
              <a:rPr lang="en-US" dirty="0">
                <a:latin typeface="Times New Roman" panose="02020603050405020304" pitchFamily="18" charset="0"/>
                <a:cs typeface="Times New Roman" panose="02020603050405020304" pitchFamily="18" charset="0"/>
              </a:rPr>
              <a:t> (when not using GPU).</a:t>
            </a:r>
            <a:endParaRPr lang="en-IN"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2049760" y="1023725"/>
            <a:ext cx="5117607" cy="2405275"/>
          </a:xfrm>
          <a:prstGeom prst="rect">
            <a:avLst/>
          </a:prstGeom>
        </p:spPr>
      </p:pic>
    </p:spTree>
    <p:extLst>
      <p:ext uri="{BB962C8B-B14F-4D97-AF65-F5344CB8AC3E}">
        <p14:creationId xmlns:p14="http://schemas.microsoft.com/office/powerpoint/2010/main" val="5631215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4059314"/>
            <a:ext cx="7467783" cy="2031325"/>
          </a:xfrm>
          <a:prstGeom prst="rect">
            <a:avLst/>
          </a:prstGeom>
        </p:spPr>
        <p:txBody>
          <a:bodyPr wrap="square">
            <a:spAutoFit/>
          </a:bodyPr>
          <a:lstStyle/>
          <a:p>
            <a:r>
              <a:rPr lang="en-US" dirty="0"/>
              <a:t>4</a:t>
            </a:r>
            <a:r>
              <a:rPr lang="en-US" dirty="0">
                <a:latin typeface="Times New Roman" panose="02020603050405020304" pitchFamily="18" charset="0"/>
                <a:cs typeface="Times New Roman" panose="02020603050405020304" pitchFamily="18" charset="0"/>
              </a:rPr>
              <a:t>. Financial Modelling</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Use Case: Risk analysis, Monte Carlo simulations, option pricing models.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Why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These computations involve heavy mathematical operations that can be run concurrently.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enables fast parallel execution of thousands of simulations.</a:t>
            </a:r>
            <a:endParaRPr lang="en-IN"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2086251" y="1045740"/>
            <a:ext cx="4749555" cy="2931366"/>
          </a:xfrm>
          <a:prstGeom prst="rect">
            <a:avLst/>
          </a:prstGeom>
        </p:spPr>
      </p:pic>
    </p:spTree>
    <p:extLst>
      <p:ext uri="{BB962C8B-B14F-4D97-AF65-F5344CB8AC3E}">
        <p14:creationId xmlns:p14="http://schemas.microsoft.com/office/powerpoint/2010/main" val="32177577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Applications of </a:t>
            </a:r>
            <a:r>
              <a:rPr lang="en-US" sz="3200" b="1" dirty="0" err="1"/>
              <a:t>OpenMP</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874673" y="3429000"/>
            <a:ext cx="7467783" cy="2308324"/>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5. Game Physics Engines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Use Case: Collision detection, fluid dynamics, particle systems, character animation.</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Why </a:t>
            </a: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Game engines use real-time calculations where parallel threads can handle different physics components simultaneously, reducing CPU load and enhancing frame rates.</a:t>
            </a:r>
            <a:endParaRPr lang="en-IN" dirty="0">
              <a:latin typeface="Times New Roman" panose="02020603050405020304" pitchFamily="18" charset="0"/>
              <a:cs typeface="Times New Roman" panose="02020603050405020304" pitchFamily="18" charset="0"/>
            </a:endParaRPr>
          </a:p>
        </p:txBody>
      </p:sp>
      <p:pic>
        <p:nvPicPr>
          <p:cNvPr id="1026" name="Picture 2" descr="How does a Physics Engine work? An Overview — Harold Serrano - Game Engine  Develop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2606" y="1063343"/>
            <a:ext cx="3296175" cy="286108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0483" y="1522055"/>
            <a:ext cx="3950401" cy="1595962"/>
          </a:xfrm>
          <a:prstGeom prst="rect">
            <a:avLst/>
          </a:prstGeom>
        </p:spPr>
      </p:pic>
    </p:spTree>
    <p:extLst>
      <p:ext uri="{BB962C8B-B14F-4D97-AF65-F5344CB8AC3E}">
        <p14:creationId xmlns:p14="http://schemas.microsoft.com/office/powerpoint/2010/main" val="10242158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err="1"/>
              <a:t>OpenMP</a:t>
            </a:r>
            <a:r>
              <a:rPr lang="en-US" sz="3200" b="1" dirty="0"/>
              <a:t> MCQs with Answers</a:t>
            </a:r>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Rectangle 1"/>
          <p:cNvSpPr>
            <a:spLocks noChangeArrowheads="1"/>
          </p:cNvSpPr>
          <p:nvPr/>
        </p:nvSpPr>
        <p:spPr bwMode="auto">
          <a:xfrm>
            <a:off x="679359" y="1615405"/>
            <a:ext cx="7985248"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the primary programming model used by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Message Passing Interface (MPI)</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Fork-Join Model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Dataflow Model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Actor Model</a:t>
            </a: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Which of the following is NOT a component of the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API?</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Directives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Runtime routines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Environment variables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Garbage collector</a:t>
            </a:r>
            <a:endParaRPr kumimoji="0" lang="en-US" altLang="en-US" sz="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00900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err="1"/>
              <a:t>OpenMP</a:t>
            </a:r>
            <a:r>
              <a:rPr lang="en-US" sz="3200" b="1" dirty="0"/>
              <a:t> MCQs with Answers</a:t>
            </a:r>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Rectangle 1"/>
          <p:cNvSpPr>
            <a:spLocks noChangeArrowheads="1"/>
          </p:cNvSpPr>
          <p:nvPr/>
        </p:nvSpPr>
        <p:spPr bwMode="auto">
          <a:xfrm>
            <a:off x="155576" y="970861"/>
            <a:ext cx="7985248" cy="5216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the default behavior of an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parallel region regarding the number of threads?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One thread only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Maximum number of available processors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Number specified by the user or system environment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Number of processes running on the system</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endParaRPr lang="en-US" altLang="en-US" dirty="0">
              <a:latin typeface="Times New Roman" panose="02020603050405020304" pitchFamily="18" charset="0"/>
              <a:cs typeface="Times New Roman" panose="02020603050405020304" pitchFamily="18" charset="0"/>
            </a:endParaRPr>
          </a:p>
          <a:p>
            <a:pPr defTabSz="914400" eaLnBrk="0" fontAlgn="base" hangingPunct="0">
              <a:lnSpc>
                <a:spcPct val="150000"/>
              </a:lnSpc>
              <a:spcBef>
                <a:spcPct val="0"/>
              </a:spcBef>
              <a:spcAft>
                <a:spcPct val="0"/>
              </a:spcAft>
              <a:buFontTx/>
              <a:buAutoNum type="arabicPeriod" startAt="3"/>
            </a:pPr>
            <a:r>
              <a:rPr lang="en-US" altLang="en-US" b="1" dirty="0">
                <a:latin typeface="Times New Roman" panose="02020603050405020304" pitchFamily="18" charset="0"/>
                <a:cs typeface="Times New Roman" panose="02020603050405020304" pitchFamily="18" charset="0"/>
              </a:rPr>
              <a:t>Which directive is used to specify a parallel region in </a:t>
            </a:r>
            <a:r>
              <a:rPr lang="en-US" altLang="en-US" b="1" dirty="0" err="1">
                <a:latin typeface="Times New Roman" panose="02020603050405020304" pitchFamily="18" charset="0"/>
                <a:cs typeface="Times New Roman" panose="02020603050405020304" pitchFamily="18" charset="0"/>
              </a:rPr>
              <a:t>OpenMP</a:t>
            </a:r>
            <a:r>
              <a:rPr lang="en-US" altLang="en-US" b="1" dirty="0">
                <a:latin typeface="Times New Roman" panose="02020603050405020304" pitchFamily="18" charset="0"/>
                <a:cs typeface="Times New Roman" panose="02020603050405020304" pitchFamily="18" charset="0"/>
              </a:rPr>
              <a:t>?</a:t>
            </a:r>
            <a:br>
              <a:rPr lang="en-US" altLang="en-US" dirty="0">
                <a:latin typeface="Times New Roman" panose="02020603050405020304" pitchFamily="18" charset="0"/>
                <a:cs typeface="Times New Roman" panose="02020603050405020304" pitchFamily="18" charset="0"/>
              </a:rPr>
            </a:br>
            <a:r>
              <a:rPr lang="en-US" altLang="en-US" b="1" dirty="0">
                <a:latin typeface="Times New Roman" panose="02020603050405020304" pitchFamily="18" charset="0"/>
                <a:cs typeface="Times New Roman" panose="02020603050405020304" pitchFamily="18" charset="0"/>
              </a:rPr>
              <a:t>A) #pragma </a:t>
            </a:r>
            <a:r>
              <a:rPr lang="en-US" altLang="en-US" b="1" dirty="0" err="1">
                <a:latin typeface="Times New Roman" panose="02020603050405020304" pitchFamily="18" charset="0"/>
                <a:cs typeface="Times New Roman" panose="02020603050405020304" pitchFamily="18" charset="0"/>
              </a:rPr>
              <a:t>omp</a:t>
            </a:r>
            <a:r>
              <a:rPr lang="en-US" altLang="en-US" b="1" dirty="0">
                <a:latin typeface="Times New Roman" panose="02020603050405020304" pitchFamily="18" charset="0"/>
                <a:cs typeface="Times New Roman" panose="02020603050405020304" pitchFamily="18" charset="0"/>
              </a:rPr>
              <a:t> parallel</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B) #pragma </a:t>
            </a:r>
            <a:r>
              <a:rPr lang="en-US" altLang="en-US" dirty="0" err="1">
                <a:latin typeface="Times New Roman" panose="02020603050405020304" pitchFamily="18" charset="0"/>
                <a:cs typeface="Times New Roman" panose="02020603050405020304" pitchFamily="18" charset="0"/>
              </a:rPr>
              <a:t>omp</a:t>
            </a:r>
            <a:r>
              <a:rPr lang="en-US" altLang="en-US" dirty="0">
                <a:latin typeface="Times New Roman" panose="02020603050405020304" pitchFamily="18" charset="0"/>
                <a:cs typeface="Times New Roman" panose="02020603050405020304" pitchFamily="18" charset="0"/>
              </a:rPr>
              <a:t> for</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C) #pragma </a:t>
            </a:r>
            <a:r>
              <a:rPr lang="en-US" altLang="en-US" dirty="0" err="1">
                <a:latin typeface="Times New Roman" panose="02020603050405020304" pitchFamily="18" charset="0"/>
                <a:cs typeface="Times New Roman" panose="02020603050405020304" pitchFamily="18" charset="0"/>
              </a:rPr>
              <a:t>omp</a:t>
            </a:r>
            <a:r>
              <a:rPr lang="en-US" altLang="en-US" dirty="0">
                <a:latin typeface="Times New Roman" panose="02020603050405020304" pitchFamily="18" charset="0"/>
                <a:cs typeface="Times New Roman" panose="02020603050405020304" pitchFamily="18" charset="0"/>
              </a:rPr>
              <a:t> section</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D) #pragma </a:t>
            </a:r>
            <a:r>
              <a:rPr lang="en-US" altLang="en-US" dirty="0" err="1">
                <a:latin typeface="Times New Roman" panose="02020603050405020304" pitchFamily="18" charset="0"/>
                <a:cs typeface="Times New Roman" panose="02020603050405020304" pitchFamily="18" charset="0"/>
              </a:rPr>
              <a:t>omp</a:t>
            </a:r>
            <a:r>
              <a:rPr lang="en-US" altLang="en-US" dirty="0">
                <a:latin typeface="Times New Roman" panose="02020603050405020304" pitchFamily="18" charset="0"/>
                <a:cs typeface="Times New Roman" panose="02020603050405020304" pitchFamily="18" charset="0"/>
              </a:rPr>
              <a:t> critical</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endParaRPr kumimoji="0" lang="en-US" altLang="en-US" sz="6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73404593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err="1"/>
              <a:t>OpenMP</a:t>
            </a:r>
            <a:r>
              <a:rPr lang="en-US" sz="3200" b="1" dirty="0"/>
              <a:t> MCQs with Answers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3" name="Rectangle 2"/>
          <p:cNvSpPr>
            <a:spLocks noChangeArrowheads="1"/>
          </p:cNvSpPr>
          <p:nvPr/>
        </p:nvSpPr>
        <p:spPr bwMode="auto">
          <a:xfrm>
            <a:off x="765175" y="1457432"/>
            <a:ext cx="8149701"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a:t>
            </a:r>
            <a:r>
              <a:rPr kumimoji="0" lang="en-US" altLang="en-US" b="1" i="0" u="none" strike="noStrike" cap="none" normalizeH="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How do you specify the number of threads in an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program?</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a:t>
            </a:r>
            <a:r>
              <a:rPr kumimoji="0" lang="en-US" altLang="en-US"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omp_set_num_threads</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function</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Setting environment variable OMP_NUM_THREADS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Both A and B</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Using a command line argument</a:t>
            </a:r>
          </a:p>
          <a:p>
            <a:pPr marL="0" marR="0" lvl="0" indent="0" algn="l" defTabSz="914400" rtl="0" eaLnBrk="0" fontAlgn="base" latinLnBrk="0" hangingPunct="0">
              <a:lnSpc>
                <a:spcPct val="15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6 Which of the following is true about thread IDs in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All threads have the same thread ID</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Thread IDs are unique integers starting from 0</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Thread IDs are assigned randomly</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Thread IDs are always even numbers</a:t>
            </a:r>
          </a:p>
          <a:p>
            <a:pPr marL="0" marR="0" lvl="0" indent="0" algn="l" defTabSz="914400" rtl="0" eaLnBrk="0" fontAlgn="base" latinLnBrk="0" hangingPunct="0">
              <a:lnSpc>
                <a:spcPct val="15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1424379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err="1"/>
              <a:t>OpenMP</a:t>
            </a:r>
            <a:r>
              <a:rPr lang="en-US" sz="3200" b="1" dirty="0"/>
              <a:t> MCQs with Answers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Rectangle 1"/>
          <p:cNvSpPr>
            <a:spLocks noChangeArrowheads="1"/>
          </p:cNvSpPr>
          <p:nvPr/>
        </p:nvSpPr>
        <p:spPr bwMode="auto">
          <a:xfrm>
            <a:off x="547672" y="1236627"/>
            <a:ext cx="8134689" cy="466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startAt="7"/>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happens at the end of an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parallel region?</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Threads continue running indefinitely</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Threads are joined back into the master thread</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Threads are terminated permanently</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Threads are duplicated</a:t>
            </a:r>
          </a:p>
          <a:p>
            <a:pPr marL="0" marR="0" lvl="0" indent="0" algn="l" defTabSz="914400" rtl="0" eaLnBrk="0" fontAlgn="base" latinLnBrk="0" hangingPunct="0">
              <a:lnSpc>
                <a:spcPct val="150000"/>
              </a:lnSpc>
              <a:spcBef>
                <a:spcPct val="0"/>
              </a:spcBef>
              <a:spcAft>
                <a:spcPct val="0"/>
              </a:spcAft>
              <a:buClrTx/>
              <a:buSzTx/>
              <a:buFontTx/>
              <a:buAutoNum type="arabicPeriod" startAt="8"/>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Which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directive is used for specifying work-sharing constructs like loops?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parallel</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for</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section</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single</a:t>
            </a:r>
          </a:p>
        </p:txBody>
      </p:sp>
    </p:spTree>
    <p:extLst>
      <p:ext uri="{BB962C8B-B14F-4D97-AF65-F5344CB8AC3E}">
        <p14:creationId xmlns:p14="http://schemas.microsoft.com/office/powerpoint/2010/main" val="38491963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err="1"/>
              <a:t>OpenMP</a:t>
            </a:r>
            <a:r>
              <a:rPr lang="en-US" sz="3200" b="1" dirty="0"/>
              <a:t> MCQs with Answers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Rectangle 1"/>
          <p:cNvSpPr>
            <a:spLocks noChangeArrowheads="1"/>
          </p:cNvSpPr>
          <p:nvPr/>
        </p:nvSpPr>
        <p:spPr bwMode="auto">
          <a:xfrm>
            <a:off x="765175" y="1294139"/>
            <a:ext cx="7319423"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startAt="9"/>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Which platforms support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Windows only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Linux only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UNIX, Linux, and Windows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Embedded systems only</a:t>
            </a:r>
          </a:p>
          <a:p>
            <a:pPr marL="0" marR="0" lvl="0" indent="0" algn="l" defTabSz="914400" rtl="0" eaLnBrk="0" fontAlgn="base" latinLnBrk="0" hangingPunct="0">
              <a:lnSpc>
                <a:spcPct val="150000"/>
              </a:lnSpc>
              <a:spcBef>
                <a:spcPct val="0"/>
              </a:spcBef>
              <a:spcAft>
                <a:spcPct val="0"/>
              </a:spcAft>
              <a:buClrTx/>
              <a:buSzTx/>
              <a:buFontTx/>
              <a:buAutoNum type="arabicPeriod" startAt="10"/>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Which of the following is NOT a goal of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Ease of programming</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 Portability</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Scalability across multiple nodes in a cluster</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Performance</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638012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Summary</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1852793" y="1619682"/>
            <a:ext cx="6309229" cy="2308324"/>
          </a:xfrm>
          <a:prstGeom prst="rect">
            <a:avLst/>
          </a:prstGeom>
        </p:spPr>
        <p:txBody>
          <a:bodyPr wrap="square">
            <a:spAutoFit/>
          </a:bodyPr>
          <a:lstStyle/>
          <a:p>
            <a:pPr marL="285750" indent="-285750">
              <a:lnSpc>
                <a:spcPct val="200000"/>
              </a:lnSpc>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OpenMP</a:t>
            </a:r>
            <a:r>
              <a:rPr lang="en-US" dirty="0">
                <a:latin typeface="Times New Roman" panose="02020603050405020304" pitchFamily="18" charset="0"/>
                <a:cs typeface="Times New Roman" panose="02020603050405020304" pitchFamily="18" charset="0"/>
              </a:rPr>
              <a:t> is ideal for shared-memory parallelism</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Simple directives allow easy integration with existing code</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Flexibility in managing threads, workload, and data</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Widely supported and efficient for multicore programming</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512985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Summary</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Rectangle 2"/>
          <p:cNvSpPr>
            <a:spLocks noChangeArrowheads="1"/>
          </p:cNvSpPr>
          <p:nvPr/>
        </p:nvSpPr>
        <p:spPr bwMode="auto">
          <a:xfrm>
            <a:off x="612775" y="618358"/>
            <a:ext cx="8229384" cy="5777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Recommended YouTube Tutorials on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“Tim Mattson – Introduction to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(Intel)</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An accessible series by one of </a:t>
            </a:r>
            <a:r>
              <a:rPr kumimoji="0" lang="en-US" altLang="en-US"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OpenMP’s</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core contributors, covering basics and core constructs.</a:t>
            </a:r>
          </a:p>
          <a:p>
            <a:pPr marL="0" marR="0" lvl="0" indent="0" algn="just" defTabSz="914400" rtl="0" eaLnBrk="0" fontAlgn="base" latinLnBrk="0" hangingPunct="0">
              <a:lnSpc>
                <a:spcPct val="15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Tutorial: Hello World &amp; Parallel For Loops” (LLNL)</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Covers fundamental usage, compilation flags, and loop parallelization in C/C++.</a:t>
            </a:r>
          </a:p>
          <a:p>
            <a:pPr marL="0" marR="0" lvl="0" indent="0" algn="just" defTabSz="914400" rtl="0" eaLnBrk="0" fontAlgn="base" latinLnBrk="0" hangingPunct="0">
              <a:lnSpc>
                <a:spcPct val="15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 C++ – Fast Guide”</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step-by-step demo of #pragma </a:t>
            </a:r>
            <a:r>
              <a:rPr kumimoji="0" lang="en-US" altLang="en-US"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omp</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parallel for, thread IDs, and scheduling.</a:t>
            </a:r>
          </a:p>
          <a:p>
            <a:pPr marL="0" marR="0" lvl="0" indent="0" algn="just" defTabSz="914400" rtl="0" eaLnBrk="0" fontAlgn="base" latinLnBrk="0" hangingPunct="0">
              <a:lnSpc>
                <a:spcPct val="15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Task Parallelism Deep Dive”</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Explains more advanced features like task constructs, synchronization, and reduction.</a:t>
            </a:r>
          </a:p>
          <a:p>
            <a:pPr marL="0" marR="0" lvl="0" indent="0" algn="just" defTabSz="914400" rtl="0" eaLnBrk="0" fontAlgn="base" latinLnBrk="0" hangingPunct="0">
              <a:lnSpc>
                <a:spcPct val="15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“Hands-on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OpenMP</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Parallel Sum &amp; Matrix Multiply”</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Builds a parallel reduction and matrix multiplication example, ideal for practical programming.</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1583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143000"/>
            <a:ext cx="8382000" cy="4800600"/>
          </a:xfrm>
        </p:spPr>
        <p:txBody>
          <a:bodyPr>
            <a:noAutofit/>
          </a:bodyPr>
          <a:lstStyle/>
          <a:p>
            <a:pPr marL="0" indent="0" algn="just">
              <a:lnSpc>
                <a:spcPct val="200000"/>
              </a:lnSpc>
              <a:buNone/>
            </a:pPr>
            <a:r>
              <a:rPr lang="en-IN" sz="2400" b="1" kern="1200" dirty="0">
                <a:solidFill>
                  <a:schemeClr val="tx1"/>
                </a:solidFill>
                <a:effectLst/>
                <a:latin typeface="+mj-lt"/>
              </a:rPr>
              <a:t>The objective of this course is -</a:t>
            </a:r>
          </a:p>
          <a:p>
            <a:pPr algn="just"/>
            <a:r>
              <a:rPr lang="en-US" sz="2000" b="1" dirty="0"/>
              <a:t>Fundamental HPC Concepts &amp; Terminology Introduce </a:t>
            </a:r>
            <a:r>
              <a:rPr lang="en-US" sz="2000" dirty="0"/>
              <a:t>students to essential HPC concepts like parallelism, scaling, and performance (speedup vs. efficiency). Explain why HPC is vital across scientific and engineering domains</a:t>
            </a:r>
          </a:p>
          <a:p>
            <a:pPr algn="just"/>
            <a:r>
              <a:rPr lang="en-US" sz="2000" b="1" dirty="0"/>
              <a:t>Understanding Modern Architectures </a:t>
            </a:r>
            <a:r>
              <a:rPr lang="en-US" sz="2000" dirty="0"/>
              <a:t>Cover shared‑memory and distributed systems (clusters, GPUs, accelerators), their architectures, and how hardware design influences software performance.</a:t>
            </a:r>
          </a:p>
          <a:p>
            <a:pPr algn="just"/>
            <a:r>
              <a:rPr lang="en-US" sz="2000" b="1" dirty="0"/>
              <a:t>Mastery of Parallel Programming Models </a:t>
            </a:r>
            <a:r>
              <a:rPr lang="en-US" sz="2000" dirty="0"/>
              <a:t>Teach key parallel programming paradigms:</a:t>
            </a:r>
          </a:p>
          <a:p>
            <a:pPr lvl="1" algn="just">
              <a:buFont typeface="Wingdings" panose="05000000000000000000" pitchFamily="2" charset="2"/>
              <a:buChar char="Ø"/>
            </a:pPr>
            <a:r>
              <a:rPr lang="en-US" sz="1600" dirty="0"/>
              <a:t>Shared memory: OpenMP</a:t>
            </a:r>
          </a:p>
          <a:p>
            <a:pPr lvl="1" algn="just">
              <a:buFont typeface="Wingdings" panose="05000000000000000000" pitchFamily="2" charset="2"/>
              <a:buChar char="Ø"/>
            </a:pPr>
            <a:r>
              <a:rPr lang="en-US" sz="1600" dirty="0"/>
              <a:t>Distributed memory: MPI</a:t>
            </a:r>
          </a:p>
          <a:p>
            <a:pPr lvl="1" algn="just">
              <a:buFont typeface="Wingdings" panose="05000000000000000000" pitchFamily="2" charset="2"/>
              <a:buChar char="Ø"/>
            </a:pPr>
            <a:r>
              <a:rPr lang="en-US" sz="1600" dirty="0"/>
              <a:t>Hardware-accelerated: CUDA, OpenCL, </a:t>
            </a:r>
            <a:r>
              <a:rPr lang="en-US" sz="1600" dirty="0" err="1"/>
              <a:t>OpenACC</a:t>
            </a:r>
            <a:endParaRPr lang="en-US" sz="1600" dirty="0"/>
          </a:p>
        </p:txBody>
      </p:sp>
      <p:sp>
        <p:nvSpPr>
          <p:cNvPr id="4" name="Date Placeholder 3"/>
          <p:cNvSpPr>
            <a:spLocks noGrp="1"/>
          </p:cNvSpPr>
          <p:nvPr>
            <p:ph type="dt" sz="half" idx="10"/>
          </p:nvPr>
        </p:nvSpPr>
        <p:spPr/>
        <p:txBody>
          <a:bodyPr/>
          <a:lstStyle/>
          <a:p>
            <a:pPr defTabSz="685800">
              <a:defRPr/>
            </a:pPr>
            <a:fld id="{714C4790-0976-446E-8D19-0F5D29C689EF}" type="datetime1">
              <a:rPr lang="en-US" sz="900" smtClean="0">
                <a:solidFill>
                  <a:prstClr val="black">
                    <a:tint val="75000"/>
                  </a:prstClr>
                </a:solidFill>
                <a:latin typeface="Calibri"/>
              </a:rPr>
              <a:t>10-Nov-25</a:t>
            </a:fld>
            <a:endParaRPr lang="en-US" sz="900">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pPr defTabSz="685800">
              <a:defRPr/>
            </a:pPr>
            <a:fld id="{B6F15528-21DE-4FAA-801E-634DDDAF4B2B}" type="slidenum">
              <a:rPr lang="en-US" sz="900">
                <a:solidFill>
                  <a:prstClr val="black">
                    <a:tint val="75000"/>
                  </a:prstClr>
                </a:solidFill>
                <a:latin typeface="Calibri"/>
              </a:rPr>
              <a:pPr defTabSz="685800">
                <a:defRPr/>
              </a:pPr>
              <a:t>7</a:t>
            </a:fld>
            <a:endParaRPr lang="en-US" sz="900">
              <a:solidFill>
                <a:prstClr val="black">
                  <a:tint val="75000"/>
                </a:prstClr>
              </a:solidFill>
              <a:latin typeface="Calibri"/>
            </a:endParaRPr>
          </a:p>
        </p:txBody>
      </p:sp>
      <p:sp>
        <p:nvSpPr>
          <p:cNvPr id="7" name="Title 1"/>
          <p:cNvSpPr txBox="1">
            <a:spLocks/>
          </p:cNvSpPr>
          <p:nvPr/>
        </p:nvSpPr>
        <p:spPr>
          <a:xfrm>
            <a:off x="1649896" y="0"/>
            <a:ext cx="7494104" cy="685800"/>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defTabSz="685800">
              <a:spcBef>
                <a:spcPct val="0"/>
              </a:spcBef>
              <a:defRPr/>
            </a:pPr>
            <a:r>
              <a:rPr lang="en-US" sz="2400" dirty="0">
                <a:solidFill>
                  <a:prstClr val="black"/>
                </a:solidFill>
                <a:latin typeface="Calibri"/>
              </a:rPr>
              <a:t>Course Objective</a:t>
            </a:r>
          </a:p>
        </p:txBody>
      </p:sp>
      <p:pic>
        <p:nvPicPr>
          <p:cNvPr id="8" name="Picture 7">
            <a:extLst>
              <a:ext uri="{FF2B5EF4-FFF2-40B4-BE49-F238E27FC236}">
                <a16:creationId xmlns:a16="http://schemas.microsoft.com/office/drawing/2014/main" id="{46DC10CE-C9A2-074B-8A9C-9CECC2DE51F8}"/>
              </a:ext>
            </a:extLst>
          </p:cNvPr>
          <p:cNvPicPr>
            <a:picLocks noChangeAspect="1"/>
          </p:cNvPicPr>
          <p:nvPr/>
        </p:nvPicPr>
        <p:blipFill>
          <a:blip r:embed="rId2"/>
          <a:stretch>
            <a:fillRect/>
          </a:stretch>
        </p:blipFill>
        <p:spPr>
          <a:xfrm>
            <a:off x="0" y="-27448"/>
            <a:ext cx="1384300" cy="8128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8606449-F2C8-DDE3-226A-1258D301D2FA}"/>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9" name="Footer Placeholder 12">
            <a:extLst>
              <a:ext uri="{FF2B5EF4-FFF2-40B4-BE49-F238E27FC236}">
                <a16:creationId xmlns:a16="http://schemas.microsoft.com/office/drawing/2014/main" id="{3C5F2D76-9DC3-AB70-8C5C-F56CAAF5DE78}"/>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1241101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F21AC-7BBA-4487-A1A3-E5CDD0696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8AB5A0-4E10-7E1E-1956-388041BDAD62}"/>
              </a:ext>
            </a:extLst>
          </p:cNvPr>
          <p:cNvSpPr>
            <a:spLocks noGrp="1"/>
          </p:cNvSpPr>
          <p:nvPr>
            <p:ph type="title"/>
          </p:nvPr>
        </p:nvSpPr>
        <p:spPr>
          <a:xfrm>
            <a:off x="1641512" y="7233"/>
            <a:ext cx="6873837" cy="745127"/>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t>References</a:t>
            </a:r>
            <a:endParaRPr sz="3200" b="1" dirty="0"/>
          </a:p>
        </p:txBody>
      </p:sp>
      <p:pic>
        <p:nvPicPr>
          <p:cNvPr id="4" name="Picture 3" descr="A screenshot of a computer&#10;&#10;Description automatically generated">
            <a:extLst>
              <a:ext uri="{FF2B5EF4-FFF2-40B4-BE49-F238E27FC236}">
                <a16:creationId xmlns:a16="http://schemas.microsoft.com/office/drawing/2014/main" id="{3A5D2935-7F88-4749-75DA-9A98711CA56E}"/>
              </a:ext>
            </a:extLst>
          </p:cNvPr>
          <p:cNvPicPr>
            <a:picLocks noChangeAspect="1"/>
          </p:cNvPicPr>
          <p:nvPr/>
        </p:nvPicPr>
        <p:blipFill rotWithShape="1">
          <a:blip r:embed="rId2"/>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3" name="Footer Placeholder 12">
            <a:extLst>
              <a:ext uri="{FF2B5EF4-FFF2-40B4-BE49-F238E27FC236}">
                <a16:creationId xmlns:a16="http://schemas.microsoft.com/office/drawing/2014/main" id="{B64A28EF-2F24-71E9-A06C-375ECBD819AA}"/>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7" name="AutoShape 3" descr="What is Linux, What Does It Do, Who Uses It? | by cansuclair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5" descr="What is Linux, What Does It Do, Who Uses It? | by cansuclaire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7" descr="What is Linux, What Does It Do, Who Uses It? | by cansuclaire ..."/>
          <p:cNvSpPr>
            <a:spLocks noChangeAspect="1" noChangeArrowheads="1"/>
          </p:cNvSpPr>
          <p:nvPr/>
        </p:nvSpPr>
        <p:spPr bwMode="auto">
          <a:xfrm>
            <a:off x="460375" y="112800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2CCA284D-3403-942A-FC07-0569D9E446F0}"/>
              </a:ext>
            </a:extLst>
          </p:cNvPr>
          <p:cNvPicPr>
            <a:picLocks noChangeAspect="1"/>
          </p:cNvPicPr>
          <p:nvPr/>
        </p:nvPicPr>
        <p:blipFill>
          <a:blip r:embed="rId3"/>
          <a:stretch>
            <a:fillRect/>
          </a:stretch>
        </p:blipFill>
        <p:spPr>
          <a:xfrm>
            <a:off x="8936" y="1262365"/>
            <a:ext cx="9126129" cy="4333270"/>
          </a:xfrm>
          <a:prstGeom prst="rect">
            <a:avLst/>
          </a:prstGeom>
        </p:spPr>
      </p:pic>
    </p:spTree>
    <p:extLst>
      <p:ext uri="{BB962C8B-B14F-4D97-AF65-F5344CB8AC3E}">
        <p14:creationId xmlns:p14="http://schemas.microsoft.com/office/powerpoint/2010/main" val="29642293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70D3384-4CF0-490D-BECC-EED0BB4306DA}" type="datetime1">
              <a:rPr lang="en-US" smtClean="0"/>
              <a:t>10-Nov-25</a:t>
            </a:fld>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71</a:t>
            </a:fld>
            <a:endParaRPr lang="en-US" dirty="0"/>
          </a:p>
        </p:txBody>
      </p:sp>
      <p:sp>
        <p:nvSpPr>
          <p:cNvPr id="10" name="Content Placeholder 8">
            <a:extLst>
              <a:ext uri="{FF2B5EF4-FFF2-40B4-BE49-F238E27FC236}">
                <a16:creationId xmlns:a16="http://schemas.microsoft.com/office/drawing/2014/main" id="{03236AB2-34D3-4D36-9A9C-1FC4A27F8EC4}"/>
              </a:ext>
            </a:extLst>
          </p:cNvPr>
          <p:cNvSpPr txBox="1">
            <a:spLocks/>
          </p:cNvSpPr>
          <p:nvPr/>
        </p:nvSpPr>
        <p:spPr>
          <a:xfrm>
            <a:off x="533400" y="2179637"/>
            <a:ext cx="8229600" cy="4525963"/>
          </a:xfrm>
          <a:prstGeom prst="rect">
            <a:avLst/>
          </a:prstGeom>
          <a:noFill/>
        </p:spPr>
        <p:txBody>
          <a:bodyPr wrap="none" lIns="91440" tIns="45720" rIns="91440" bIns="45720">
            <a:sp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buFont typeface="Arial" pitchFamily="34" charset="0"/>
              <a:buNone/>
            </a:pPr>
            <a:r>
              <a:rPr lang="en-US" sz="6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Thank You</a:t>
            </a:r>
          </a:p>
        </p:txBody>
      </p:sp>
      <p:pic>
        <p:nvPicPr>
          <p:cNvPr id="6" name="Picture 5">
            <a:extLst>
              <a:ext uri="{FF2B5EF4-FFF2-40B4-BE49-F238E27FC236}">
                <a16:creationId xmlns:a16="http://schemas.microsoft.com/office/drawing/2014/main" id="{9FBDFD0D-14E5-0848-8DC9-4EAB14929A9B}"/>
              </a:ext>
            </a:extLst>
          </p:cNvPr>
          <p:cNvPicPr>
            <a:picLocks noChangeAspect="1"/>
          </p:cNvPicPr>
          <p:nvPr/>
        </p:nvPicPr>
        <p:blipFill>
          <a:blip r:embed="rId2"/>
          <a:stretch>
            <a:fillRect/>
          </a:stretch>
        </p:blipFill>
        <p:spPr>
          <a:xfrm>
            <a:off x="-19722" y="0"/>
            <a:ext cx="1384300" cy="8128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B8C695CE-607D-5022-6127-98C1A1D9AE3C}"/>
              </a:ext>
            </a:extLst>
          </p:cNvPr>
          <p:cNvPicPr>
            <a:picLocks noChangeAspect="1"/>
          </p:cNvPicPr>
          <p:nvPr/>
        </p:nvPicPr>
        <p:blipFill rotWithShape="1">
          <a:blip r:embed="rId3"/>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sp>
        <p:nvSpPr>
          <p:cNvPr id="7" name="Title 1">
            <a:extLst>
              <a:ext uri="{FF2B5EF4-FFF2-40B4-BE49-F238E27FC236}">
                <a16:creationId xmlns:a16="http://schemas.microsoft.com/office/drawing/2014/main" id="{8D43EA42-8549-E7DE-DFB3-95204255B831}"/>
              </a:ext>
            </a:extLst>
          </p:cNvPr>
          <p:cNvSpPr txBox="1">
            <a:spLocks/>
          </p:cNvSpPr>
          <p:nvPr/>
        </p:nvSpPr>
        <p:spPr>
          <a:xfrm>
            <a:off x="1769068" y="0"/>
            <a:ext cx="7374931" cy="692696"/>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marL="8547" algn="ctr">
              <a:spcBef>
                <a:spcPts val="68"/>
              </a:spcBef>
            </a:pPr>
            <a:endParaRPr lang="en-IN" sz="3000" dirty="0"/>
          </a:p>
        </p:txBody>
      </p:sp>
      <p:sp>
        <p:nvSpPr>
          <p:cNvPr id="8" name="Footer Placeholder 12">
            <a:extLst>
              <a:ext uri="{FF2B5EF4-FFF2-40B4-BE49-F238E27FC236}">
                <a16:creationId xmlns:a16="http://schemas.microsoft.com/office/drawing/2014/main" id="{347B9867-A11E-05CB-0C23-C16121FB985B}"/>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8</a:t>
            </a:fld>
            <a:endParaRPr lang="en-US" dirty="0">
              <a:solidFill>
                <a:schemeClr val="tx1"/>
              </a:solidFill>
            </a:endParaRPr>
          </a:p>
        </p:txBody>
      </p:sp>
      <p:sp>
        <p:nvSpPr>
          <p:cNvPr id="5" name="Title 1"/>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dirty="0">
                <a:solidFill>
                  <a:schemeClr val="tx1"/>
                </a:solidFill>
              </a:rPr>
              <a:t>Course Outcomes</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0496" y="1366335"/>
            <a:ext cx="6850601"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04532" y="1716618"/>
            <a:ext cx="6880572"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6F563DF8-5D5B-4A8A-AC32-BE8C9A71334A}" type="datetime1">
              <a:rPr lang="en-US" smtClean="0">
                <a:solidFill>
                  <a:schemeClr val="tx1"/>
                </a:solidFill>
              </a:rPr>
              <a:t>10-Nov-25</a:t>
            </a:fld>
            <a:endParaRPr lang="en-US" dirty="0">
              <a:solidFill>
                <a:schemeClr val="tx1"/>
              </a:solidFill>
            </a:endParaRPr>
          </a:p>
        </p:txBody>
      </p:sp>
      <p:pic>
        <p:nvPicPr>
          <p:cNvPr id="10" name="Picture 9">
            <a:extLst>
              <a:ext uri="{FF2B5EF4-FFF2-40B4-BE49-F238E27FC236}">
                <a16:creationId xmlns:a16="http://schemas.microsoft.com/office/drawing/2014/main" id="{10D79750-6B6E-4948-86A9-BC05E73968CD}"/>
              </a:ext>
            </a:extLst>
          </p:cNvPr>
          <p:cNvPicPr>
            <a:picLocks noChangeAspect="1"/>
          </p:cNvPicPr>
          <p:nvPr/>
        </p:nvPicPr>
        <p:blipFill>
          <a:blip r:embed="rId3"/>
          <a:stretch>
            <a:fillRect/>
          </a:stretch>
        </p:blipFill>
        <p:spPr>
          <a:xfrm>
            <a:off x="0" y="-27448"/>
            <a:ext cx="1384300" cy="812800"/>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279CD4C5-7386-BB7F-4FD5-3216343FF9E5}"/>
              </a:ext>
            </a:extLst>
          </p:cNvPr>
          <p:cNvPicPr>
            <a:picLocks noChangeAspect="1"/>
          </p:cNvPicPr>
          <p:nvPr/>
        </p:nvPicPr>
        <p:blipFill rotWithShape="1">
          <a:blip r:embed="rId4"/>
          <a:srcRect l="26091" t="36058" r="24385" b="26405"/>
          <a:stretch/>
        </p:blipFill>
        <p:spPr bwMode="auto">
          <a:xfrm>
            <a:off x="0" y="7233"/>
            <a:ext cx="1749346" cy="745127"/>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B6403602-67B6-69F0-507C-67C83869B2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9382" y="1025237"/>
            <a:ext cx="8631382" cy="5140036"/>
          </a:xfrm>
          <a:prstGeom prst="rect">
            <a:avLst/>
          </a:prstGeom>
        </p:spPr>
      </p:pic>
      <p:sp>
        <p:nvSpPr>
          <p:cNvPr id="7" name="Footer Placeholder 12">
            <a:extLst>
              <a:ext uri="{FF2B5EF4-FFF2-40B4-BE49-F238E27FC236}">
                <a16:creationId xmlns:a16="http://schemas.microsoft.com/office/drawing/2014/main" id="{8505BD64-BE29-DFC4-02A6-E093FC992E1C}"/>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11417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solidFill>
                  <a:schemeClr val="tx1"/>
                </a:solidFill>
              </a:rPr>
              <a:pPr/>
              <a:t>9</a:t>
            </a:fld>
            <a:endParaRPr lang="en-US" dirty="0">
              <a:solidFill>
                <a:schemeClr val="tx1"/>
              </a:solidFill>
            </a:endParaRPr>
          </a:p>
        </p:txBody>
      </p:sp>
      <p:sp>
        <p:nvSpPr>
          <p:cNvPr id="5" name="Title 1"/>
          <p:cNvSpPr txBox="1">
            <a:spLocks/>
          </p:cNvSpPr>
          <p:nvPr/>
        </p:nvSpPr>
        <p:spPr>
          <a:xfrm>
            <a:off x="1269157" y="0"/>
            <a:ext cx="7874843" cy="726498"/>
          </a:xfrm>
          <a:prstGeom prst="rect">
            <a:avLst/>
          </a:prstGeom>
          <a:solidFill>
            <a:srgbClr val="FF9C9C"/>
          </a:solidFill>
        </p:spPr>
        <p:style>
          <a:lnRef idx="1">
            <a:schemeClr val="accent5"/>
          </a:lnRef>
          <a:fillRef idx="2">
            <a:schemeClr val="accent5"/>
          </a:fillRef>
          <a:effectRef idx="1">
            <a:schemeClr val="accent5"/>
          </a:effectRef>
          <a:fontRef idx="minor">
            <a:schemeClr val="dk1"/>
          </a:fontRef>
        </p:style>
        <p:txBody>
          <a:bodyPr vert="horz" lIns="68580" tIns="34290" rIns="68580" bIns="34290" rtlCol="0" anchor="ctr">
            <a:noAutofit/>
          </a:bodyPr>
          <a:lstStyle/>
          <a:p>
            <a:pPr algn="ctr">
              <a:spcBef>
                <a:spcPct val="0"/>
              </a:spcBef>
              <a:defRPr/>
            </a:pPr>
            <a:r>
              <a:rPr lang="en-US" sz="3000" dirty="0">
                <a:solidFill>
                  <a:schemeClr val="tx1"/>
                </a:solidFill>
              </a:rPr>
              <a:t>Program Outcomes</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532" y="983395"/>
            <a:ext cx="6850601" cy="3766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04532" y="1716618"/>
            <a:ext cx="6880572" cy="369332"/>
          </a:xfrm>
          <a:prstGeom prst="rect">
            <a:avLst/>
          </a:prstGeom>
        </p:spPr>
        <p:txBody>
          <a:bodyPr wrap="square">
            <a:spAutoFit/>
          </a:bodyPr>
          <a:lstStyle/>
          <a:p>
            <a:pPr algn="just"/>
            <a:r>
              <a:rPr lang="en-US" b="1" dirty="0">
                <a:solidFill>
                  <a:srgbClr val="000000"/>
                </a:solidFill>
              </a:rPr>
              <a:t>	</a:t>
            </a:r>
          </a:p>
        </p:txBody>
      </p:sp>
      <p:sp>
        <p:nvSpPr>
          <p:cNvPr id="2" name="Date Placeholder 1"/>
          <p:cNvSpPr>
            <a:spLocks noGrp="1"/>
          </p:cNvSpPr>
          <p:nvPr>
            <p:ph type="dt" sz="half" idx="10"/>
          </p:nvPr>
        </p:nvSpPr>
        <p:spPr/>
        <p:txBody>
          <a:bodyPr/>
          <a:lstStyle/>
          <a:p>
            <a:fld id="{D4BA78BF-E81C-482F-AB0B-8C0B99B3943D}" type="datetime1">
              <a:rPr lang="en-US" smtClean="0">
                <a:solidFill>
                  <a:schemeClr val="tx1"/>
                </a:solidFill>
              </a:rPr>
              <a:t>10-Nov-25</a:t>
            </a:fld>
            <a:endParaRPr lang="en-US" dirty="0">
              <a:solidFill>
                <a:schemeClr val="tx1"/>
              </a:solidFill>
            </a:endParaRPr>
          </a:p>
        </p:txBody>
      </p:sp>
      <p:sp>
        <p:nvSpPr>
          <p:cNvPr id="12" name="TextBox 11">
            <a:extLst>
              <a:ext uri="{FF2B5EF4-FFF2-40B4-BE49-F238E27FC236}">
                <a16:creationId xmlns:a16="http://schemas.microsoft.com/office/drawing/2014/main" id="{5406A62A-D4AF-D04B-8445-69F55CAAD422}"/>
              </a:ext>
            </a:extLst>
          </p:cNvPr>
          <p:cNvSpPr txBox="1"/>
          <p:nvPr/>
        </p:nvSpPr>
        <p:spPr>
          <a:xfrm>
            <a:off x="614140" y="1089040"/>
            <a:ext cx="8140839" cy="4955203"/>
          </a:xfrm>
          <a:prstGeom prst="rect">
            <a:avLst/>
          </a:prstGeom>
          <a:noFill/>
        </p:spPr>
        <p:txBody>
          <a:bodyPr wrap="square">
            <a:spAutoFit/>
          </a:bodyPr>
          <a:lstStyle/>
          <a:p>
            <a:pPr marL="0" indent="0">
              <a:buNone/>
            </a:pPr>
            <a:r>
              <a:rPr lang="en-US" sz="2800" b="1" dirty="0">
                <a:latin typeface="+mj-lt"/>
                <a:cs typeface="Times New Roman" panose="02020603050405020304" pitchFamily="18" charset="0"/>
              </a:rPr>
              <a:t>Engineering Graduates will be able to Understand:</a:t>
            </a:r>
          </a:p>
          <a:p>
            <a:pPr marL="0" indent="0">
              <a:buNone/>
            </a:pPr>
            <a:r>
              <a:rPr lang="en-US" sz="2400" dirty="0">
                <a:latin typeface="+mj-lt"/>
                <a:cs typeface="Times New Roman" panose="02020603050405020304" pitchFamily="18" charset="0"/>
              </a:rPr>
              <a:t>1. Engineering knowledge</a:t>
            </a:r>
          </a:p>
          <a:p>
            <a:pPr marL="0" indent="0">
              <a:buNone/>
            </a:pPr>
            <a:r>
              <a:rPr lang="en-US" sz="2400" dirty="0">
                <a:latin typeface="+mj-lt"/>
                <a:cs typeface="Times New Roman" panose="02020603050405020304" pitchFamily="18" charset="0"/>
              </a:rPr>
              <a:t>2. Problem analysis</a:t>
            </a:r>
          </a:p>
          <a:p>
            <a:pPr marL="0" indent="0">
              <a:buNone/>
            </a:pPr>
            <a:r>
              <a:rPr lang="en-US" sz="2400" dirty="0">
                <a:latin typeface="+mj-lt"/>
                <a:cs typeface="Times New Roman" panose="02020603050405020304" pitchFamily="18" charset="0"/>
              </a:rPr>
              <a:t>3. Design/development of solutions</a:t>
            </a:r>
          </a:p>
          <a:p>
            <a:pPr marL="0" indent="0">
              <a:buNone/>
            </a:pPr>
            <a:r>
              <a:rPr lang="en-US" sz="2400" dirty="0">
                <a:latin typeface="+mj-lt"/>
                <a:cs typeface="Times New Roman" panose="02020603050405020304" pitchFamily="18" charset="0"/>
              </a:rPr>
              <a:t>4. Conduct investigations of complex </a:t>
            </a:r>
          </a:p>
          <a:p>
            <a:pPr marL="0" indent="0">
              <a:buNone/>
            </a:pPr>
            <a:r>
              <a:rPr lang="en-US" sz="2400" dirty="0">
                <a:latin typeface="+mj-lt"/>
                <a:cs typeface="Times New Roman" panose="02020603050405020304" pitchFamily="18" charset="0"/>
              </a:rPr>
              <a:t>5. Modern tool usage </a:t>
            </a:r>
          </a:p>
          <a:p>
            <a:pPr marL="0" indent="0">
              <a:buNone/>
            </a:pPr>
            <a:r>
              <a:rPr lang="en-US" sz="2400" dirty="0">
                <a:latin typeface="+mj-lt"/>
                <a:cs typeface="Times New Roman" panose="02020603050405020304" pitchFamily="18" charset="0"/>
              </a:rPr>
              <a:t>6. The engineer and society </a:t>
            </a:r>
          </a:p>
          <a:p>
            <a:pPr marL="0" indent="0">
              <a:buNone/>
            </a:pPr>
            <a:r>
              <a:rPr lang="en-US" sz="2400" dirty="0">
                <a:latin typeface="+mj-lt"/>
                <a:cs typeface="Times New Roman" panose="02020603050405020304" pitchFamily="18" charset="0"/>
              </a:rPr>
              <a:t>7. Environment and sustainability </a:t>
            </a:r>
          </a:p>
          <a:p>
            <a:pPr marL="0" indent="0">
              <a:buNone/>
            </a:pPr>
            <a:r>
              <a:rPr lang="en-US" sz="2400" dirty="0">
                <a:latin typeface="+mj-lt"/>
                <a:cs typeface="Times New Roman" panose="02020603050405020304" pitchFamily="18" charset="0"/>
              </a:rPr>
              <a:t>8. Ethics</a:t>
            </a:r>
          </a:p>
          <a:p>
            <a:pPr marL="0" indent="0">
              <a:buNone/>
            </a:pPr>
            <a:r>
              <a:rPr lang="en-US" sz="2400" dirty="0">
                <a:latin typeface="+mj-lt"/>
                <a:cs typeface="Times New Roman" panose="02020603050405020304" pitchFamily="18" charset="0"/>
              </a:rPr>
              <a:t> 9. Individual and team work</a:t>
            </a:r>
          </a:p>
          <a:p>
            <a:pPr marL="0" indent="0">
              <a:buNone/>
            </a:pPr>
            <a:r>
              <a:rPr lang="en-US" sz="2400" dirty="0">
                <a:latin typeface="+mj-lt"/>
                <a:cs typeface="Times New Roman" panose="02020603050405020304" pitchFamily="18" charset="0"/>
              </a:rPr>
              <a:t>10. Communication</a:t>
            </a:r>
          </a:p>
          <a:p>
            <a:pPr marL="0" indent="0">
              <a:buNone/>
            </a:pPr>
            <a:r>
              <a:rPr lang="en-US" sz="2400" dirty="0">
                <a:latin typeface="+mj-lt"/>
                <a:cs typeface="Times New Roman" panose="02020603050405020304" pitchFamily="18" charset="0"/>
              </a:rPr>
              <a:t>11. Project management and finance</a:t>
            </a:r>
          </a:p>
          <a:p>
            <a:pPr marL="0" indent="0">
              <a:buNone/>
            </a:pPr>
            <a:r>
              <a:rPr lang="en-US" sz="2400" dirty="0">
                <a:latin typeface="+mj-lt"/>
                <a:cs typeface="Times New Roman" panose="02020603050405020304" pitchFamily="18" charset="0"/>
              </a:rPr>
              <a:t>12. Life-long learning</a:t>
            </a:r>
            <a:endParaRPr lang="en-US" sz="2400" dirty="0">
              <a:latin typeface="+mj-lt"/>
            </a:endParaRPr>
          </a:p>
        </p:txBody>
      </p:sp>
      <p:pic>
        <p:nvPicPr>
          <p:cNvPr id="9" name="Picture 8">
            <a:extLst>
              <a:ext uri="{FF2B5EF4-FFF2-40B4-BE49-F238E27FC236}">
                <a16:creationId xmlns:a16="http://schemas.microsoft.com/office/drawing/2014/main" id="{61B3EE6B-8E6B-474D-8614-0D1D714871FF}"/>
              </a:ext>
            </a:extLst>
          </p:cNvPr>
          <p:cNvPicPr>
            <a:picLocks noChangeAspect="1"/>
          </p:cNvPicPr>
          <p:nvPr/>
        </p:nvPicPr>
        <p:blipFill>
          <a:blip r:embed="rId3"/>
          <a:stretch>
            <a:fillRect/>
          </a:stretch>
        </p:blipFill>
        <p:spPr>
          <a:xfrm>
            <a:off x="-19722" y="76200"/>
            <a:ext cx="1384300" cy="812800"/>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FF32AC1-CC67-D202-2598-A39EED313658}"/>
              </a:ext>
            </a:extLst>
          </p:cNvPr>
          <p:cNvPicPr>
            <a:picLocks noChangeAspect="1"/>
          </p:cNvPicPr>
          <p:nvPr/>
        </p:nvPicPr>
        <p:blipFill rotWithShape="1">
          <a:blip r:embed="rId4"/>
          <a:srcRect l="26091" t="36058" r="24385" b="26405"/>
          <a:stretch/>
        </p:blipFill>
        <p:spPr bwMode="auto">
          <a:xfrm>
            <a:off x="0" y="34529"/>
            <a:ext cx="1749346" cy="745127"/>
          </a:xfrm>
          <a:prstGeom prst="rect">
            <a:avLst/>
          </a:prstGeom>
          <a:ln>
            <a:noFill/>
          </a:ln>
          <a:extLst>
            <a:ext uri="{53640926-AAD7-44D8-BBD7-CCE9431645EC}">
              <a14:shadowObscured xmlns:a14="http://schemas.microsoft.com/office/drawing/2010/main"/>
            </a:ext>
          </a:extLst>
        </p:spPr>
      </p:pic>
      <p:sp>
        <p:nvSpPr>
          <p:cNvPr id="7" name="Footer Placeholder 12">
            <a:extLst>
              <a:ext uri="{FF2B5EF4-FFF2-40B4-BE49-F238E27FC236}">
                <a16:creationId xmlns:a16="http://schemas.microsoft.com/office/drawing/2014/main" id="{234BA1BF-20D9-3E36-BC62-5B426A0C3129}"/>
              </a:ext>
            </a:extLst>
          </p:cNvPr>
          <p:cNvSpPr>
            <a:spLocks noGrp="1"/>
          </p:cNvSpPr>
          <p:nvPr>
            <p:ph type="ftr" sz="quarter" idx="11"/>
          </p:nvPr>
        </p:nvSpPr>
        <p:spPr>
          <a:xfrm>
            <a:off x="1600200" y="6448251"/>
            <a:ext cx="5443163"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              High Performance computing                   Unit 5</a:t>
            </a:r>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1313541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277</TotalTime>
  <Words>5054</Words>
  <Application>Microsoft Office PowerPoint</Application>
  <PresentationFormat>On-screen Show (4:3)</PresentationFormat>
  <Paragraphs>794</Paragraphs>
  <Slides>71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Aptos</vt:lpstr>
      <vt:lpstr>Arial</vt:lpstr>
      <vt:lpstr>Calibri</vt:lpstr>
      <vt:lpstr>Google Sans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 Analysis</vt:lpstr>
      <vt:lpstr>PowerPoint Presentation</vt:lpstr>
      <vt:lpstr>PowerPoint Presentation</vt:lpstr>
      <vt:lpstr>OpenMP</vt:lpstr>
      <vt:lpstr>OpenMP</vt:lpstr>
      <vt:lpstr>OpenMP: Key Concepts</vt:lpstr>
      <vt:lpstr>OpenMP: QUIZ</vt:lpstr>
      <vt:lpstr>OpenMP</vt:lpstr>
      <vt:lpstr>Key concepts</vt:lpstr>
      <vt:lpstr>Key concepts</vt:lpstr>
      <vt:lpstr>Key concepts</vt:lpstr>
      <vt:lpstr>Key concepts</vt:lpstr>
      <vt:lpstr>Key concepts</vt:lpstr>
      <vt:lpstr>Key concepts</vt:lpstr>
      <vt:lpstr>Key concepts</vt:lpstr>
      <vt:lpstr>Key concepts</vt:lpstr>
      <vt:lpstr>Key concepts</vt:lpstr>
      <vt:lpstr>Key concepts</vt:lpstr>
      <vt:lpstr>Key concepts</vt:lpstr>
      <vt:lpstr>Key concepts</vt:lpstr>
      <vt:lpstr>Goals of OpenMP</vt:lpstr>
      <vt:lpstr>Goals of OpenMP</vt:lpstr>
      <vt:lpstr>Supported Platforms and Compilers</vt:lpstr>
      <vt:lpstr>Components of OpenMP API</vt:lpstr>
      <vt:lpstr>OpenMP Program Structure</vt:lpstr>
      <vt:lpstr>Core Syntax and Structured Blocks</vt:lpstr>
      <vt:lpstr>Core Syntax and Structured Blocks</vt:lpstr>
      <vt:lpstr>Assignment Questions on OpenMP</vt:lpstr>
      <vt:lpstr>Compiling OpenMP Programs</vt:lpstr>
      <vt:lpstr>Compiling OpenMP Programs</vt:lpstr>
      <vt:lpstr>Creating and Managing Threads</vt:lpstr>
      <vt:lpstr>Creating and Managing Threads</vt:lpstr>
      <vt:lpstr>Creating and Managing Threads</vt:lpstr>
      <vt:lpstr>Creating and Managing Threads</vt:lpstr>
      <vt:lpstr>Specifying Number of Threads</vt:lpstr>
      <vt:lpstr>Specifying Number of Threads</vt:lpstr>
      <vt:lpstr>Specifying Number of Threads</vt:lpstr>
      <vt:lpstr>Specifying Number of Threads</vt:lpstr>
      <vt:lpstr>Thread Management and IDs</vt:lpstr>
      <vt:lpstr>Applications of OpenMP</vt:lpstr>
      <vt:lpstr>Assignment Questions on OpenMP</vt:lpstr>
      <vt:lpstr>Assignment Questions on OpenMP</vt:lpstr>
      <vt:lpstr>Applications of OpenMP</vt:lpstr>
      <vt:lpstr>Applications of OpenMP</vt:lpstr>
      <vt:lpstr>Applications of OpenMP</vt:lpstr>
      <vt:lpstr>Applications of OpenMP</vt:lpstr>
      <vt:lpstr>Applications of OpenMP</vt:lpstr>
      <vt:lpstr>OpenMP MCQs with Answers</vt:lpstr>
      <vt:lpstr>OpenMP MCQs with Answers</vt:lpstr>
      <vt:lpstr>OpenMP MCQs with Answers</vt:lpstr>
      <vt:lpstr>OpenMP MCQs with Answers</vt:lpstr>
      <vt:lpstr>OpenMP MCQs with Answers</vt:lpstr>
      <vt:lpstr>Summary</vt:lpstr>
      <vt:lpstr>Summary</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admin</dc:creator>
  <cp:keywords/>
  <dc:description>generated using python-pptx</dc:description>
  <cp:lastModifiedBy>PURNIMA  PAL</cp:lastModifiedBy>
  <cp:revision>25</cp:revision>
  <dcterms:created xsi:type="dcterms:W3CDTF">2013-01-27T09:14:16Z</dcterms:created>
  <dcterms:modified xsi:type="dcterms:W3CDTF">2025-11-10T07:46:30Z</dcterms:modified>
  <cp:category/>
</cp:coreProperties>
</file>

<file path=docProps/thumbnail.jpeg>
</file>